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handoutMasterIdLst>
    <p:handoutMasterId r:id="rId52"/>
  </p:handoutMasterIdLst>
  <p:sldIdLst>
    <p:sldId id="535" r:id="rId2"/>
    <p:sldId id="536" r:id="rId3"/>
    <p:sldId id="571" r:id="rId4"/>
    <p:sldId id="539" r:id="rId5"/>
    <p:sldId id="540" r:id="rId6"/>
    <p:sldId id="417" r:id="rId7"/>
    <p:sldId id="533" r:id="rId8"/>
    <p:sldId id="625" r:id="rId9"/>
    <p:sldId id="629" r:id="rId10"/>
    <p:sldId id="645" r:id="rId11"/>
    <p:sldId id="628" r:id="rId12"/>
    <p:sldId id="469" r:id="rId13"/>
    <p:sldId id="544" r:id="rId14"/>
    <p:sldId id="596" r:id="rId15"/>
    <p:sldId id="597" r:id="rId16"/>
    <p:sldId id="599" r:id="rId17"/>
    <p:sldId id="600" r:id="rId18"/>
    <p:sldId id="601" r:id="rId19"/>
    <p:sldId id="550" r:id="rId20"/>
    <p:sldId id="602" r:id="rId21"/>
    <p:sldId id="603" r:id="rId22"/>
    <p:sldId id="604" r:id="rId23"/>
    <p:sldId id="564" r:id="rId24"/>
    <p:sldId id="605" r:id="rId25"/>
    <p:sldId id="606" r:id="rId26"/>
    <p:sldId id="607" r:id="rId27"/>
    <p:sldId id="608" r:id="rId28"/>
    <p:sldId id="609" r:id="rId29"/>
    <p:sldId id="611" r:id="rId30"/>
    <p:sldId id="612" r:id="rId31"/>
    <p:sldId id="613" r:id="rId32"/>
    <p:sldId id="614" r:id="rId33"/>
    <p:sldId id="617" r:id="rId34"/>
    <p:sldId id="630" r:id="rId35"/>
    <p:sldId id="631" r:id="rId36"/>
    <p:sldId id="632" r:id="rId37"/>
    <p:sldId id="633" r:id="rId38"/>
    <p:sldId id="634" r:id="rId39"/>
    <p:sldId id="635" r:id="rId40"/>
    <p:sldId id="620" r:id="rId41"/>
    <p:sldId id="636" r:id="rId42"/>
    <p:sldId id="637" r:id="rId43"/>
    <p:sldId id="638" r:id="rId44"/>
    <p:sldId id="643" r:id="rId45"/>
    <p:sldId id="642" r:id="rId46"/>
    <p:sldId id="644" r:id="rId47"/>
    <p:sldId id="622" r:id="rId48"/>
    <p:sldId id="623" r:id="rId49"/>
    <p:sldId id="624" r:id="rId50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85516" autoAdjust="0"/>
  </p:normalViewPr>
  <p:slideViewPr>
    <p:cSldViewPr>
      <p:cViewPr>
        <p:scale>
          <a:sx n="60" d="100"/>
          <a:sy n="60" d="100"/>
        </p:scale>
        <p:origin x="-2318" y="-40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608" y="-91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7E574-4BFE-41C6-8117-A2B78DD4442A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C3425-7E1A-4060-8ADF-E67FD37F7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25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BFA55B-E6B8-4A52-8F7F-9113BA9A45DF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95D1F0-FEE0-4171-BBF6-AAD8D6D6D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0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6313" y="698500"/>
            <a:ext cx="2530475" cy="189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2825751"/>
            <a:ext cx="5618480" cy="5785168"/>
          </a:xfrm>
        </p:spPr>
        <p:txBody>
          <a:bodyPr>
            <a:normAutofit/>
          </a:bodyPr>
          <a:lstStyle/>
          <a:p>
            <a:pPr marL="285293" indent="-285293" defTabSz="912937">
              <a:buFont typeface="Arial" pitchFamily="34" charset="0"/>
              <a:buChar char="•"/>
              <a:defRPr/>
            </a:pPr>
            <a:r>
              <a:rPr lang="en-US" sz="1600" dirty="0" smtClean="0"/>
              <a:t>Brooke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7FCE-F376-477B-808F-1A9C2A2D18C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James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 The bulb</a:t>
            </a:r>
            <a:r>
              <a:rPr lang="en-US" baseline="0" dirty="0" smtClean="0"/>
              <a:t> will need to placed at the focus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The focus is located ½ inch from the rear of the flashlight mirror.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James &amp; Brooke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98713" y="698500"/>
            <a:ext cx="2225675" cy="1670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1151" y="2520951"/>
            <a:ext cx="6400800" cy="6089968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James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6584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0162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0162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0162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0162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/>
              <a:t>James &amp; 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6313" y="698500"/>
            <a:ext cx="2530475" cy="189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2825751"/>
            <a:ext cx="5618480" cy="5785168"/>
          </a:xfrm>
        </p:spPr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sz="16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7FCE-F376-477B-808F-1A9C2A2D18C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5722-A9B4-4540-80DC-D13700BA2660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07CB-545B-4FAC-B891-1A08A2F46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16B7-0D84-4394-A043-0DCB5CE3AA5C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7065-8CE4-4038-BC35-61F26DB01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12BF-B209-4445-A89E-7FB2872DF2C2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F901-778F-42D2-96F1-EE232143E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A37E-02F4-436F-B890-43226EA9BC48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F973-4913-44A9-9C34-A61CF21E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13896-3AA0-4CBF-85BE-631E084B481C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266F-16A2-4AC8-BB72-898D5248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684E-17FA-4239-9274-27CFEAB3FE03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09FD-1D34-4EA1-B4AC-9E903D4A8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10DB1-01DA-48AB-9F99-ED40CAF55822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A8B44-C7F6-48F5-9D01-AE3DE2A37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A3CD-D1C9-4338-ABAD-0400F9611BF0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01B3-E892-48D1-AF7E-F96D70C8A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C5DE-46E0-4CDD-A166-C18890698598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3018-FBDC-4249-B70B-B943AF8D9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8BA-D25F-4645-A181-4814D9AEB050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6AFF-E9D9-443A-923A-85F266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E991-BE1E-4D08-BF69-14E62227E662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0406-228F-4845-A5BA-BC6CB6427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aDOE_PPT_bg_charcoal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/>
              <a:pPr>
                <a:defRPr/>
              </a:pPr>
              <a:t>10/21/2013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77AB964-1A21-4543-97AC-CDD79CDC9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wlax.edu/faculty/hasenbank/archived/mth151su10/notes_old/12.02%20-%20Conics%20and%20Parabolas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hyperlink" Target="http://www.uwlax.edu/faculty/hasenbank/archived/mth151su10/notes_old/12.02%20-%20Conics%20and%20Parabolas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hyperlink" Target="http://www.uwlax.edu/faculty/hasenbank/archived/mth151su10/notes_old/12.02%20-%20Conics%20and%20Parabolas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uwlax.edu/faculty/hasenbank/archived/mth151su10/notes_old/12.02%20-%20Conics%20and%20Parabolas.pdf" TargetMode="Externa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9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hyperlink" Target="http://www.uwlax.edu/faculty/hasenbank/archived/mth151su10/notes_old/12.02%20-%20Conics%20and%20Parabolas.pdf" TargetMode="External"/><Relationship Id="rId4" Type="http://schemas.openxmlformats.org/officeDocument/2006/relationships/image" Target="../media/image2.jpe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wlax.edu/faculty/hasenbank/archived/mth151su10/notes_old/12.02%20-%20Conics%20and%20Parabolas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mathematicsvisionproject.org/index.html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pratt@doe.k12.ga.u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mailto:bkline@doe.k12.ga.u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adoe.org/Curriculum-Instruction-and-Assessment/Assessment/Documents/Analytic%20Geometry%20Released%20Items%20-%20Commentary%20Revised%208-27-13.pdf" TargetMode="External"/><Relationship Id="rId5" Type="http://schemas.openxmlformats.org/officeDocument/2006/relationships/hyperlink" Target="http://www.gadoe.org/Curriculum-Instruction-and-Assessment/Assessment/Documents/Analytic%20Geometry%20Released%20Items%20Booklet%20Revised%208-27-13.pdf" TargetMode="External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adoe.org/Curriculum-Instruction-and-Assessment/Assessment/Documents/EOCT%20Analytic%20Geometry%20Study%20Guide%20FINAL%208.27.13.pdf" TargetMode="External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hyperlink" Target="http://www.gadoe.org/Curriculum-Instruction-and-Assessment/Assessment/Documents/EOCT%20Analytic%20Geometry%20Study%20Guide%20FINAL%208.27.13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csstoolbox.com/" TargetMode="External"/><Relationship Id="rId13" Type="http://schemas.openxmlformats.org/officeDocument/2006/relationships/hyperlink" Target="http://www.ccsstoolbox.org/" TargetMode="External"/><Relationship Id="rId3" Type="http://schemas.openxmlformats.org/officeDocument/2006/relationships/hyperlink" Target="http://www.gavirtuallearning.org/Resources.aspx" TargetMode="External"/><Relationship Id="rId7" Type="http://schemas.openxmlformats.org/officeDocument/2006/relationships/hyperlink" Target="http://www.mathematicsvisionproject.org/index.html" TargetMode="External"/><Relationship Id="rId12" Type="http://schemas.openxmlformats.org/officeDocument/2006/relationships/hyperlink" Target="http://illustrativemathematics.org/" TargetMode="External"/><Relationship Id="rId17" Type="http://schemas.openxmlformats.org/officeDocument/2006/relationships/image" Target="../media/image2.jpeg"/><Relationship Id="rId2" Type="http://schemas.openxmlformats.org/officeDocument/2006/relationships/notesSlide" Target="../notesSlides/notesSlide41.xml"/><Relationship Id="rId16" Type="http://schemas.openxmlformats.org/officeDocument/2006/relationships/hyperlink" Target="http://bit.ly/OoyaK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llustrativemathematics.org/" TargetMode="External"/><Relationship Id="rId11" Type="http://schemas.openxmlformats.org/officeDocument/2006/relationships/hyperlink" Target="http://www.map.mathshell.org.uk/materials/index.php" TargetMode="External"/><Relationship Id="rId5" Type="http://schemas.openxmlformats.org/officeDocument/2006/relationships/hyperlink" Target="http://bit.ly/yyhvtc" TargetMode="External"/><Relationship Id="rId15" Type="http://schemas.openxmlformats.org/officeDocument/2006/relationships/hyperlink" Target="http://www.parcconline.org/" TargetMode="External"/><Relationship Id="rId10" Type="http://schemas.openxmlformats.org/officeDocument/2006/relationships/hyperlink" Target="http://learnzillion.com/" TargetMode="External"/><Relationship Id="rId4" Type="http://schemas.openxmlformats.org/officeDocument/2006/relationships/hyperlink" Target="http://bit.ly/RwWTdc" TargetMode="External"/><Relationship Id="rId9" Type="http://schemas.openxmlformats.org/officeDocument/2006/relationships/hyperlink" Target="http://commoncoretools.me/" TargetMode="External"/><Relationship Id="rId14" Type="http://schemas.openxmlformats.org/officeDocument/2006/relationships/hyperlink" Target="http://www.smarterbalanced.org/smarter-balanced-assessments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gavirtuallearning.org/Resources.aspx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hieve.org/" TargetMode="External"/><Relationship Id="rId3" Type="http://schemas.openxmlformats.org/officeDocument/2006/relationships/hyperlink" Target="http://www.insidemathematics.org/" TargetMode="External"/><Relationship Id="rId7" Type="http://schemas.openxmlformats.org/officeDocument/2006/relationships/hyperlink" Target="http://bit.ly/cGZlce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achingchannel.org/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://www.edutopia.org/" TargetMode="External"/><Relationship Id="rId10" Type="http://schemas.openxmlformats.org/officeDocument/2006/relationships/hyperlink" Target="http://robertkaplinsky.com/" TargetMode="External"/><Relationship Id="rId4" Type="http://schemas.openxmlformats.org/officeDocument/2006/relationships/hyperlink" Target="http://www.learner.org/index.html" TargetMode="External"/><Relationship Id="rId9" Type="http://schemas.openxmlformats.org/officeDocument/2006/relationships/hyperlink" Target="http://blog.mrmeyer.com/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veymonkey.com/s/WZKG5G2" TargetMode="External"/><Relationship Id="rId7" Type="http://schemas.openxmlformats.org/officeDocument/2006/relationships/image" Target="../media/image50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2.wikispaces.com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jpratt@doe.k12.ga.us" TargetMode="Externa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https://www.georgiastandards.org/Common-Core/Pages/Math.asp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052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Analytic Geometry</a:t>
            </a:r>
            <a:br>
              <a:rPr lang="en-US" sz="3200" dirty="0" smtClean="0"/>
            </a:br>
            <a:r>
              <a:rPr lang="en-US" sz="3200" dirty="0" smtClean="0"/>
              <a:t>Unit 6: Modeling Geometry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dirty="0" smtClean="0"/>
              <a:t>October 22, 2013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33800"/>
            <a:ext cx="83058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Session will be begin at 8:00 am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While you are waiting, please do the following: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Configure your microphone and speakers by going to: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Tools – Audio – Audio setup wizard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Document downloads: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When you are prompted to download a document, please choose or create the folder to which the document should be saved, so that you may retrieve it later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4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52400" y="882908"/>
            <a:ext cx="5334000" cy="3384292"/>
            <a:chOff x="685800" y="1600199"/>
            <a:chExt cx="7543800" cy="4315759"/>
          </a:xfrm>
        </p:grpSpPr>
        <p:sp>
          <p:nvSpPr>
            <p:cNvPr id="16" name="TextBox 15"/>
            <p:cNvSpPr txBox="1"/>
            <p:nvPr/>
          </p:nvSpPr>
          <p:spPr>
            <a:xfrm>
              <a:off x="685800" y="1600199"/>
              <a:ext cx="7543800" cy="431575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Wingdings" pitchFamily="2" charset="2"/>
                <a:buChar char="Ø"/>
              </a:pPr>
              <a:r>
                <a:rPr lang="en-US" sz="2800" b="1" dirty="0" smtClean="0">
                  <a:latin typeface="Bell MT" pitchFamily="18" charset="0"/>
                </a:rPr>
                <a:t>Minimal student explanations</a:t>
              </a: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</p:txBody>
        </p:sp>
        <p:pic>
          <p:nvPicPr>
            <p:cNvPr id="17" name="Picture 16" descr="monkey see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0200" y="2209800"/>
              <a:ext cx="5707266" cy="3466574"/>
            </a:xfrm>
            <a:prstGeom prst="rect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600200"/>
            <a:ext cx="8763000" cy="4800600"/>
          </a:xfrm>
        </p:spPr>
        <p:txBody>
          <a:bodyPr/>
          <a:lstStyle/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/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43400" y="152400"/>
            <a:ext cx="4648201" cy="7694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  <a:sp3d extrusionH="57150">
              <a:bevelT w="82550" h="38100" prst="coolSlant"/>
            </a:sp3d>
          </a:bodyPr>
          <a:lstStyle/>
          <a:p>
            <a:pPr algn="ctr"/>
            <a:r>
              <a:rPr lang="en-US" sz="4400" dirty="0" smtClean="0"/>
              <a:t>Not the big idea!</a:t>
            </a:r>
            <a:endParaRPr lang="en-US" sz="4400" dirty="0"/>
          </a:p>
        </p:txBody>
      </p:sp>
      <p:grpSp>
        <p:nvGrpSpPr>
          <p:cNvPr id="9" name="Group 8"/>
          <p:cNvGrpSpPr/>
          <p:nvPr/>
        </p:nvGrpSpPr>
        <p:grpSpPr>
          <a:xfrm>
            <a:off x="4343400" y="2514600"/>
            <a:ext cx="4495800" cy="3771473"/>
            <a:chOff x="533400" y="1066800"/>
            <a:chExt cx="7543800" cy="5072044"/>
          </a:xfrm>
        </p:grpSpPr>
        <p:sp>
          <p:nvSpPr>
            <p:cNvPr id="10" name="TextBox 9"/>
            <p:cNvSpPr txBox="1"/>
            <p:nvPr/>
          </p:nvSpPr>
          <p:spPr>
            <a:xfrm>
              <a:off x="533400" y="1066800"/>
              <a:ext cx="7543800" cy="50720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Wingdings" pitchFamily="2" charset="2"/>
                <a:buChar char="Ø"/>
              </a:pPr>
              <a:r>
                <a:rPr lang="en-US" sz="2800" b="1" dirty="0" smtClean="0">
                  <a:latin typeface="Bell MT" pitchFamily="18" charset="0"/>
                </a:rPr>
                <a:t>Passive/receptive</a:t>
              </a: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</p:txBody>
        </p:sp>
        <p:pic>
          <p:nvPicPr>
            <p:cNvPr id="11" name="Picture 10" descr="monkey see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70602" y="1721136"/>
              <a:ext cx="5258628" cy="3744781"/>
            </a:xfrm>
            <a:prstGeom prst="rect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</p:pic>
      </p:grp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93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92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04800" y="1061621"/>
            <a:ext cx="8610600" cy="5262979"/>
            <a:chOff x="304800" y="457200"/>
            <a:chExt cx="8610600" cy="526297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" name="TextBox 1"/>
            <p:cNvSpPr txBox="1"/>
            <p:nvPr/>
          </p:nvSpPr>
          <p:spPr>
            <a:xfrm>
              <a:off x="304800" y="457200"/>
              <a:ext cx="8610600" cy="5262979"/>
            </a:xfrm>
            <a:prstGeom prst="rect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Passive</a:t>
              </a:r>
              <a:r>
                <a:rPr lang="en-US" dirty="0" smtClean="0"/>
                <a:t>                    </a:t>
              </a:r>
              <a:r>
                <a:rPr lang="en-US" sz="4800" dirty="0" smtClean="0"/>
                <a:t>Active</a:t>
              </a:r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</p:txBody>
        </p:sp>
        <p:sp>
          <p:nvSpPr>
            <p:cNvPr id="4" name="Right Arrow 3"/>
            <p:cNvSpPr/>
            <p:nvPr/>
          </p:nvSpPr>
          <p:spPr>
            <a:xfrm>
              <a:off x="2298192" y="609600"/>
              <a:ext cx="978408" cy="484632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 descr="imagesCAGF955Q.jpg"/>
            <p:cNvPicPr>
              <a:picLocks noChangeAspect="1"/>
            </p:cNvPicPr>
            <p:nvPr/>
          </p:nvPicPr>
          <p:blipFill>
            <a:blip r:embed="rId4" cstate="print">
              <a:lum bright="6000" contrast="12000"/>
            </a:blip>
            <a:stretch>
              <a:fillRect/>
            </a:stretch>
          </p:blipFill>
          <p:spPr>
            <a:xfrm>
              <a:off x="457200" y="1676400"/>
              <a:ext cx="2895600" cy="2667000"/>
            </a:xfrm>
            <a:prstGeom prst="rect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</p:pic>
        <p:pic>
          <p:nvPicPr>
            <p:cNvPr id="9" name="Picture 8" descr="imagesCAZ9X5TX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2000" y="1295400"/>
              <a:ext cx="4038600" cy="4038600"/>
            </a:xfrm>
            <a:prstGeom prst="rect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</p:pic>
        <p:sp>
          <p:nvSpPr>
            <p:cNvPr id="8" name="Right Arrow 7"/>
            <p:cNvSpPr/>
            <p:nvPr/>
          </p:nvSpPr>
          <p:spPr>
            <a:xfrm>
              <a:off x="3505200" y="2743200"/>
              <a:ext cx="978408" cy="484632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2438400" y="228601"/>
            <a:ext cx="4572000" cy="838199"/>
          </a:xfrm>
          <a:prstGeom prst="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The big idea!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664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herenc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503985" y="744414"/>
            <a:ext cx="3470029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Coherence and Focus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5943600" cy="52578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K-9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Write equivalent expressions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Solving equations for variables on interest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Pythagorean Theorem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Quadratic functions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Completing the square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11th-12th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Modeling with geometry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Equations of ellipses and hyperbolas</a:t>
            </a:r>
            <a:endParaRPr lang="en-US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2401" y="5257800"/>
            <a:ext cx="769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Adapted from </a:t>
            </a:r>
            <a:endParaRPr lang="en-US" sz="1400" dirty="0" smtClean="0"/>
          </a:p>
          <a:p>
            <a:r>
              <a:rPr lang="en-US" sz="1400" i="1" dirty="0" smtClean="0">
                <a:hlinkClick r:id="rId4"/>
              </a:rPr>
              <a:t>http</a:t>
            </a:r>
            <a:r>
              <a:rPr lang="en-US" sz="1400" i="1" dirty="0">
                <a:hlinkClick r:id="rId4"/>
              </a:rPr>
              <a:t>://www.uwlax.edu/faculty/hasenbank/archived/mth151su10/notes_old/12.02%20-%</a:t>
            </a:r>
            <a:r>
              <a:rPr lang="en-US" sz="1400" i="1" dirty="0" smtClean="0">
                <a:hlinkClick r:id="rId4"/>
              </a:rPr>
              <a:t>20Conics%20and%20Parabolas.pdf</a:t>
            </a:r>
            <a:r>
              <a:rPr lang="en-US" sz="1400" i="1" dirty="0" smtClean="0"/>
              <a:t> </a:t>
            </a:r>
            <a:endParaRPr lang="en-US" sz="1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924800" cy="4419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A flashlight mirror has the shape of a </a:t>
            </a:r>
            <a:r>
              <a:rPr lang="en-US" dirty="0" err="1" smtClean="0">
                <a:solidFill>
                  <a:schemeClr val="tx1"/>
                </a:solidFill>
              </a:rPr>
              <a:t>paraboloid</a:t>
            </a:r>
            <a:r>
              <a:rPr lang="en-US" dirty="0" smtClean="0">
                <a:solidFill>
                  <a:schemeClr val="tx1"/>
                </a:solidFill>
              </a:rPr>
              <a:t> of diameter 4 inches and depth 2 inches. Where should the bulb be placed so that the emitted light rays are parallel to the axis of the </a:t>
            </a:r>
            <a:r>
              <a:rPr lang="en-US" dirty="0" err="1" smtClean="0">
                <a:solidFill>
                  <a:schemeClr val="tx1"/>
                </a:solidFill>
              </a:rPr>
              <a:t>paraboloid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4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2401" y="5257800"/>
            <a:ext cx="769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Adapted from </a:t>
            </a:r>
            <a:endParaRPr lang="en-US" sz="1400" dirty="0" smtClean="0"/>
          </a:p>
          <a:p>
            <a:r>
              <a:rPr lang="en-US" sz="1400" i="1" dirty="0" smtClean="0">
                <a:hlinkClick r:id="rId4"/>
              </a:rPr>
              <a:t>http</a:t>
            </a:r>
            <a:r>
              <a:rPr lang="en-US" sz="1400" i="1" dirty="0">
                <a:hlinkClick r:id="rId4"/>
              </a:rPr>
              <a:t>://www.uwlax.edu/faculty/hasenbank/archived/mth151su10/notes_old/12.02%20-%</a:t>
            </a:r>
            <a:r>
              <a:rPr lang="en-US" sz="1400" i="1" dirty="0" smtClean="0">
                <a:hlinkClick r:id="rId4"/>
              </a:rPr>
              <a:t>20Conics%20and%20Parabolas.pdf</a:t>
            </a:r>
            <a:r>
              <a:rPr lang="en-US" sz="1400" i="1" dirty="0" smtClean="0"/>
              <a:t> </a:t>
            </a:r>
            <a:endParaRPr lang="en-US" sz="1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924800" cy="44196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 flashlight mirror has the shape of a </a:t>
            </a:r>
            <a:r>
              <a:rPr lang="en-US" sz="2800" dirty="0" err="1" smtClean="0">
                <a:solidFill>
                  <a:schemeClr val="tx1"/>
                </a:solidFill>
              </a:rPr>
              <a:t>paraboloid</a:t>
            </a:r>
            <a:r>
              <a:rPr lang="en-US" sz="2800" dirty="0" smtClean="0">
                <a:solidFill>
                  <a:schemeClr val="tx1"/>
                </a:solidFill>
              </a:rPr>
              <a:t> of diameter 4 inches and depth 2 inches. Where should the bulb be placed so that the emitted light rays are parallel to the axis of the </a:t>
            </a:r>
            <a:r>
              <a:rPr lang="en-US" sz="2800" dirty="0" err="1" smtClean="0">
                <a:solidFill>
                  <a:schemeClr val="tx1"/>
                </a:solidFill>
              </a:rPr>
              <a:t>paraboloid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429000"/>
            <a:ext cx="36290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351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2401" y="5257800"/>
            <a:ext cx="769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Adapted from </a:t>
            </a:r>
            <a:endParaRPr lang="en-US" sz="1400" dirty="0" smtClean="0"/>
          </a:p>
          <a:p>
            <a:r>
              <a:rPr lang="en-US" sz="1400" i="1" dirty="0" smtClean="0">
                <a:hlinkClick r:id="rId4"/>
              </a:rPr>
              <a:t>http</a:t>
            </a:r>
            <a:r>
              <a:rPr lang="en-US" sz="1400" i="1" dirty="0">
                <a:hlinkClick r:id="rId4"/>
              </a:rPr>
              <a:t>://www.uwlax.edu/faculty/hasenbank/archived/mth151su10/notes_old/12.02%20-%</a:t>
            </a:r>
            <a:r>
              <a:rPr lang="en-US" sz="1400" i="1" dirty="0" smtClean="0">
                <a:hlinkClick r:id="rId4"/>
              </a:rPr>
              <a:t>20Conics%20and%20Parabolas.pdf</a:t>
            </a:r>
            <a:r>
              <a:rPr lang="en-US" sz="1400" i="1" dirty="0" smtClean="0"/>
              <a:t> </a:t>
            </a:r>
            <a:endParaRPr lang="en-US" sz="1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924800" cy="44196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 flashlight mirror has the shape of a </a:t>
            </a:r>
            <a:r>
              <a:rPr lang="en-US" sz="2800" dirty="0" err="1" smtClean="0">
                <a:solidFill>
                  <a:schemeClr val="tx1"/>
                </a:solidFill>
              </a:rPr>
              <a:t>paraboloid</a:t>
            </a:r>
            <a:r>
              <a:rPr lang="en-US" sz="2800" dirty="0" smtClean="0">
                <a:solidFill>
                  <a:schemeClr val="tx1"/>
                </a:solidFill>
              </a:rPr>
              <a:t> of diameter 4 inches and depth 2 inches. Where should the bulb be placed so that the emitted light rays are parallel to the axis of the </a:t>
            </a:r>
            <a:r>
              <a:rPr lang="en-US" sz="2800" dirty="0" err="1" smtClean="0">
                <a:solidFill>
                  <a:schemeClr val="tx1"/>
                </a:solidFill>
              </a:rPr>
              <a:t>paraboloid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3352800"/>
            <a:ext cx="37147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74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126715"/>
            <a:ext cx="4419600" cy="187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2401" y="5257800"/>
            <a:ext cx="769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Adapted from </a:t>
            </a:r>
            <a:endParaRPr lang="en-US" sz="1400" dirty="0" smtClean="0"/>
          </a:p>
          <a:p>
            <a:r>
              <a:rPr lang="en-US" sz="1400" i="1" dirty="0" smtClean="0">
                <a:hlinkClick r:id="rId5"/>
              </a:rPr>
              <a:t>http</a:t>
            </a:r>
            <a:r>
              <a:rPr lang="en-US" sz="1400" i="1" dirty="0">
                <a:hlinkClick r:id="rId5"/>
              </a:rPr>
              <a:t>://www.uwlax.edu/faculty/hasenbank/archived/mth151su10/notes_old/12.02%20-%</a:t>
            </a:r>
            <a:r>
              <a:rPr lang="en-US" sz="1400" i="1" dirty="0" smtClean="0">
                <a:hlinkClick r:id="rId5"/>
              </a:rPr>
              <a:t>20Conics%20and%20Parabolas.pdf</a:t>
            </a:r>
            <a:r>
              <a:rPr lang="en-US" sz="1400" i="1" dirty="0" smtClean="0"/>
              <a:t> </a:t>
            </a:r>
            <a:endParaRPr lang="en-US" sz="1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924800" cy="44196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 flashlight mirror has the shape of a </a:t>
            </a:r>
            <a:r>
              <a:rPr lang="en-US" sz="2800" dirty="0" err="1" smtClean="0">
                <a:solidFill>
                  <a:schemeClr val="tx1"/>
                </a:solidFill>
              </a:rPr>
              <a:t>paraboloid</a:t>
            </a:r>
            <a:r>
              <a:rPr lang="en-US" sz="2800" dirty="0" smtClean="0">
                <a:solidFill>
                  <a:schemeClr val="tx1"/>
                </a:solidFill>
              </a:rPr>
              <a:t> of diameter 4 inches and depth 2 inches. Where should the bulb be placed so that the emitted light rays are parallel to the axis of the </a:t>
            </a:r>
            <a:r>
              <a:rPr lang="en-US" sz="2800" dirty="0" err="1" smtClean="0">
                <a:solidFill>
                  <a:schemeClr val="tx1"/>
                </a:solidFill>
              </a:rPr>
              <a:t>paraboloid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2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126715"/>
            <a:ext cx="4419600" cy="187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2401" y="5257800"/>
            <a:ext cx="769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Adapted from </a:t>
            </a:r>
            <a:endParaRPr lang="en-US" sz="1400" dirty="0" smtClean="0"/>
          </a:p>
          <a:p>
            <a:r>
              <a:rPr lang="en-US" sz="1400" i="1" dirty="0" smtClean="0">
                <a:hlinkClick r:id="rId5"/>
              </a:rPr>
              <a:t>http</a:t>
            </a:r>
            <a:r>
              <a:rPr lang="en-US" sz="1400" i="1" dirty="0">
                <a:hlinkClick r:id="rId5"/>
              </a:rPr>
              <a:t>://www.uwlax.edu/faculty/hasenbank/archived/mth151su10/notes_old/12.02%20-%</a:t>
            </a:r>
            <a:r>
              <a:rPr lang="en-US" sz="1400" i="1" dirty="0" smtClean="0">
                <a:hlinkClick r:id="rId5"/>
              </a:rPr>
              <a:t>20Conics%20and%20Parabolas.pdf</a:t>
            </a:r>
            <a:r>
              <a:rPr lang="en-US" sz="1400" i="1" dirty="0" smtClean="0"/>
              <a:t> </a:t>
            </a:r>
            <a:endParaRPr lang="en-US" sz="1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924800" cy="44196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 flashlight mirror has the shape of a </a:t>
            </a:r>
            <a:r>
              <a:rPr lang="en-US" sz="2800" dirty="0" err="1" smtClean="0">
                <a:solidFill>
                  <a:schemeClr val="tx1"/>
                </a:solidFill>
              </a:rPr>
              <a:t>paraboloid</a:t>
            </a:r>
            <a:r>
              <a:rPr lang="en-US" sz="2800" dirty="0" smtClean="0">
                <a:solidFill>
                  <a:schemeClr val="tx1"/>
                </a:solidFill>
              </a:rPr>
              <a:t> of diameter 4 inches and depth 2 inches. Where should the bulb be placed so that the emitted light rays are parallel to the axis of the </a:t>
            </a:r>
            <a:r>
              <a:rPr lang="en-US" sz="2800" dirty="0" err="1" smtClean="0">
                <a:solidFill>
                  <a:schemeClr val="tx1"/>
                </a:solidFill>
              </a:rPr>
              <a:t>paraboloid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791200" y="2844281"/>
                <a:ext cx="1383584" cy="5656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𝑝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box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2844281"/>
                <a:ext cx="1383584" cy="5656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822234" y="3429000"/>
                <a:ext cx="1549078" cy="5656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2=</m:t>
                      </m:r>
                      <m:box>
                        <m:box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𝑝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(2)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box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234" y="3429000"/>
                <a:ext cx="1549078" cy="56566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825460" y="3994668"/>
                <a:ext cx="11849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8</m:t>
                      </m:r>
                      <m:r>
                        <a:rPr lang="en-US" sz="2400" b="0" i="1" smtClean="0">
                          <a:latin typeface="Cambria Math"/>
                        </a:rPr>
                        <m:t>𝑝</m:t>
                      </m:r>
                      <m:r>
                        <a:rPr lang="en-US" sz="2400" b="0" i="1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5460" y="3994668"/>
                <a:ext cx="1184940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919179" y="4419600"/>
                <a:ext cx="1015021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𝑝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9179" y="4419600"/>
                <a:ext cx="1015021" cy="78380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20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2401" y="5257800"/>
            <a:ext cx="7696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Adapted from </a:t>
            </a:r>
            <a:endParaRPr lang="en-US" sz="1400" dirty="0" smtClean="0"/>
          </a:p>
          <a:p>
            <a:r>
              <a:rPr lang="en-US" sz="1400" i="1" dirty="0" smtClean="0">
                <a:hlinkClick r:id="rId4"/>
              </a:rPr>
              <a:t>http</a:t>
            </a:r>
            <a:r>
              <a:rPr lang="en-US" sz="1400" i="1" dirty="0">
                <a:hlinkClick r:id="rId4"/>
              </a:rPr>
              <a:t>://www.uwlax.edu/faculty/hasenbank/archived/mth151su10/notes_old/12.02%20-%</a:t>
            </a:r>
            <a:r>
              <a:rPr lang="en-US" sz="1400" i="1" dirty="0" smtClean="0">
                <a:hlinkClick r:id="rId4"/>
              </a:rPr>
              <a:t>20Conics%20and%20Parabolas.pdf</a:t>
            </a:r>
            <a:r>
              <a:rPr lang="en-US" sz="1400" i="1" dirty="0" smtClean="0"/>
              <a:t> </a:t>
            </a:r>
            <a:endParaRPr lang="en-US" sz="1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924800" cy="4419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A flashlight mirror has the shape of a </a:t>
            </a:r>
            <a:r>
              <a:rPr lang="en-US" dirty="0" err="1" smtClean="0">
                <a:solidFill>
                  <a:schemeClr val="tx1"/>
                </a:solidFill>
              </a:rPr>
              <a:t>paraboloid</a:t>
            </a:r>
            <a:r>
              <a:rPr lang="en-US" dirty="0" smtClean="0">
                <a:solidFill>
                  <a:schemeClr val="tx1"/>
                </a:solidFill>
              </a:rPr>
              <a:t> of diameter 4 inches and depth 2 inches. Where should the bulb be placed so that the emitted light rays are parallel to the axis of the </a:t>
            </a:r>
            <a:r>
              <a:rPr lang="en-US" dirty="0" err="1" smtClean="0">
                <a:solidFill>
                  <a:schemeClr val="tx1"/>
                </a:solidFill>
              </a:rPr>
              <a:t>paraboloid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The bulb would need to be placed ½ inch from the rear of the flashlight mirror.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6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Annika wonders why we are suddenly thinking about parabolas in a completely different </a:t>
                </a:r>
                <a:r>
                  <a:rPr lang="en-US" sz="2800" dirty="0">
                    <a:solidFill>
                      <a:schemeClr val="tx1"/>
                    </a:solidFill>
                  </a:rPr>
                  <a:t>way than when we did quadratic functions. She wonders how these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different ways </a:t>
                </a:r>
                <a:r>
                  <a:rPr lang="en-US" sz="2800" dirty="0">
                    <a:solidFill>
                      <a:schemeClr val="tx1"/>
                    </a:solidFill>
                  </a:rPr>
                  <a:t>of thinking match up. For instance, when we talked about quadratic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functions</a:t>
                </a:r>
                <a:r>
                  <a:rPr lang="en-US" sz="2800" dirty="0">
                    <a:solidFill>
                      <a:schemeClr val="tx1"/>
                    </a:solidFill>
                  </a:rPr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earlier </a:t>
                </a:r>
                <a:r>
                  <a:rPr lang="en-US" sz="2800" dirty="0">
                    <a:solidFill>
                      <a:schemeClr val="tx1"/>
                    </a:solidFill>
                  </a:rPr>
                  <a:t>we started with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. “</a:t>
                </a:r>
                <a:r>
                  <a:rPr lang="en-US" sz="2800" dirty="0" err="1">
                    <a:solidFill>
                      <a:schemeClr val="tx1"/>
                    </a:solidFill>
                  </a:rPr>
                  <a:t>Hmmmm</a:t>
                </a:r>
                <a:r>
                  <a:rPr lang="en-US" sz="2800" dirty="0">
                    <a:solidFill>
                      <a:schemeClr val="tx1"/>
                    </a:solidFill>
                  </a:rPr>
                  <a:t>. …. I wonder where the focus and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directrix would </a:t>
                </a:r>
                <a:r>
                  <a:rPr lang="en-US" sz="2800" dirty="0">
                    <a:solidFill>
                      <a:schemeClr val="tx1"/>
                    </a:solidFill>
                  </a:rPr>
                  <a:t>be on this function,” she thought. Help Annika find the focus and directrix for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.</a:t>
                </a:r>
                <a:endParaRPr lang="en-US" sz="2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527" t="-1404" r="-1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5410200"/>
            <a:ext cx="57149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Adapted from </a:t>
            </a:r>
            <a:r>
              <a:rPr lang="en-US" sz="1400" i="1" dirty="0" smtClean="0"/>
              <a:t>Functioning with Parabolas </a:t>
            </a:r>
            <a:r>
              <a:rPr lang="en-US" sz="1400" dirty="0" smtClean="0"/>
              <a:t> Mathematics Vision Project</a:t>
            </a:r>
          </a:p>
          <a:p>
            <a:pPr algn="ctr"/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www.mathematicsvisionproject.org/index.html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792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814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Analytic Geometry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Unit </a:t>
            </a:r>
            <a:r>
              <a:rPr lang="en-US" sz="3200" dirty="0" smtClean="0"/>
              <a:t>6: Modeling Geometry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2400" dirty="0" smtClean="0"/>
              <a:t>October 22, </a:t>
            </a:r>
            <a:r>
              <a:rPr lang="en-US" sz="2400" dirty="0"/>
              <a:t>2013</a:t>
            </a:r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733800"/>
            <a:ext cx="67056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James Pratt – 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jpratt@doe.k12.ga.us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Brooke Kline – 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bkline@doe.k12.ga.us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Secondary Mathematics Specialists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1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These materials are for nonprofit educational purposes only.  Any other use may constitute copyright infringement.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1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Annika wonders why we are suddenly thinking about parabolas in a completely different </a:t>
                </a:r>
                <a:r>
                  <a:rPr lang="en-US" sz="2000" dirty="0">
                    <a:solidFill>
                      <a:schemeClr val="tx1"/>
                    </a:solidFill>
                  </a:rPr>
                  <a:t>way than when we did quadratic functions. She wonders how these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different ways </a:t>
                </a:r>
                <a:r>
                  <a:rPr lang="en-US" sz="2000" dirty="0">
                    <a:solidFill>
                      <a:schemeClr val="tx1"/>
                    </a:solidFill>
                  </a:rPr>
                  <a:t>of thinking match up. For instance, when we talked about quadratic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functions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earlier </a:t>
                </a:r>
                <a:r>
                  <a:rPr lang="en-US" sz="2000" dirty="0">
                    <a:solidFill>
                      <a:schemeClr val="tx1"/>
                    </a:solidFill>
                  </a:rPr>
                  <a:t>we started with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 “</a:t>
                </a:r>
                <a:r>
                  <a:rPr lang="en-US" sz="2000" dirty="0" err="1">
                    <a:solidFill>
                      <a:schemeClr val="tx1"/>
                    </a:solidFill>
                  </a:rPr>
                  <a:t>Hmmmm</a:t>
                </a:r>
                <a:r>
                  <a:rPr lang="en-US" sz="2000" dirty="0">
                    <a:solidFill>
                      <a:schemeClr val="tx1"/>
                    </a:solidFill>
                  </a:rPr>
                  <a:t>. …. I wonder where the focus and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directrix would </a:t>
                </a:r>
                <a:r>
                  <a:rPr lang="en-US" sz="2000" dirty="0">
                    <a:solidFill>
                      <a:schemeClr val="tx1"/>
                    </a:solidFill>
                  </a:rPr>
                  <a:t>be on this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function</a:t>
                </a:r>
                <a:r>
                  <a:rPr lang="en-US" sz="2000" dirty="0">
                    <a:solidFill>
                      <a:schemeClr val="tx1"/>
                    </a:solidFill>
                  </a:rPr>
                  <a:t>,” she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th</a:t>
                </a:r>
                <a:r>
                  <a:rPr lang="en-US" sz="2000" dirty="0">
                    <a:solidFill>
                      <a:schemeClr val="tx1"/>
                    </a:solidFill>
                  </a:rPr>
                  <a:t>o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ught</a:t>
                </a:r>
                <a:r>
                  <a:rPr lang="en-US" sz="2000" dirty="0">
                    <a:solidFill>
                      <a:schemeClr val="tx1"/>
                    </a:solidFill>
                  </a:rPr>
                  <a:t>. Help Annika find the focus and directrix for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</a:t>
                </a:r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000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The vertex is at the origin, so the focus will be located at (0, </a:t>
                </a:r>
                <a:r>
                  <a:rPr lang="en-US" sz="2400" i="1" dirty="0" smtClean="0">
                    <a:solidFill>
                      <a:schemeClr val="tx1"/>
                    </a:solidFill>
                  </a:rPr>
                  <a:t>p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) and the directrix will be located 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=−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𝑝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0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164" t="-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5715000"/>
            <a:ext cx="5665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Functioning with Parabolas </a:t>
            </a:r>
            <a:r>
              <a:rPr lang="en-US" sz="1400" dirty="0" smtClean="0"/>
              <a:t> Mathematics Vision Project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6181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Annika wonders why we are suddenly thinking about parabolas in a completely different </a:t>
                </a:r>
                <a:r>
                  <a:rPr lang="en-US" sz="2000" dirty="0">
                    <a:solidFill>
                      <a:schemeClr val="tx1"/>
                    </a:solidFill>
                  </a:rPr>
                  <a:t>way than when we did quadratic functions. She wonders how these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different ways </a:t>
                </a:r>
                <a:r>
                  <a:rPr lang="en-US" sz="2000" dirty="0">
                    <a:solidFill>
                      <a:schemeClr val="tx1"/>
                    </a:solidFill>
                  </a:rPr>
                  <a:t>of thinking match up. For instance, when we talked about quadratic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functions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earlier </a:t>
                </a:r>
                <a:r>
                  <a:rPr lang="en-US" sz="2000" dirty="0">
                    <a:solidFill>
                      <a:schemeClr val="tx1"/>
                    </a:solidFill>
                  </a:rPr>
                  <a:t>we started with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 “</a:t>
                </a:r>
                <a:r>
                  <a:rPr lang="en-US" sz="2000" dirty="0" err="1">
                    <a:solidFill>
                      <a:schemeClr val="tx1"/>
                    </a:solidFill>
                  </a:rPr>
                  <a:t>Hmmmm</a:t>
                </a:r>
                <a:r>
                  <a:rPr lang="en-US" sz="2000" dirty="0">
                    <a:solidFill>
                      <a:schemeClr val="tx1"/>
                    </a:solidFill>
                  </a:rPr>
                  <a:t>. …. I wonder where the focus and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directrix would </a:t>
                </a:r>
                <a:r>
                  <a:rPr lang="en-US" sz="2000" dirty="0">
                    <a:solidFill>
                      <a:schemeClr val="tx1"/>
                    </a:solidFill>
                  </a:rPr>
                  <a:t>be on this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function</a:t>
                </a:r>
                <a:r>
                  <a:rPr lang="en-US" sz="2000" dirty="0">
                    <a:solidFill>
                      <a:schemeClr val="tx1"/>
                    </a:solidFill>
                  </a:rPr>
                  <a:t>,” she 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th</a:t>
                </a:r>
                <a:r>
                  <a:rPr lang="en-US" sz="2000" dirty="0">
                    <a:solidFill>
                      <a:schemeClr val="tx1"/>
                    </a:solidFill>
                  </a:rPr>
                  <a:t>o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ught</a:t>
                </a:r>
                <a:r>
                  <a:rPr lang="en-US" sz="2000" dirty="0">
                    <a:solidFill>
                      <a:schemeClr val="tx1"/>
                    </a:solidFill>
                  </a:rPr>
                  <a:t>. Help Annika find the focus and directrix for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</a:t>
                </a:r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000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The vertex is at the origin, so the focus will be located at (0, </a:t>
                </a:r>
                <a:r>
                  <a:rPr lang="en-US" sz="2000" i="1" dirty="0" smtClean="0">
                    <a:solidFill>
                      <a:schemeClr val="tx1"/>
                    </a:solidFill>
                  </a:rPr>
                  <a:t>p</a:t>
                </a:r>
                <a:r>
                  <a:rPr lang="en-US" sz="2000" dirty="0" smtClean="0">
                    <a:solidFill>
                      <a:schemeClr val="tx1"/>
                    </a:solidFill>
                  </a:rPr>
                  <a:t>) and the directrix will be located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𝑝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→4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p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sz="20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𝑝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24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800" t="-7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5715000"/>
            <a:ext cx="5665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Functioning with Parabolas </a:t>
            </a:r>
            <a:r>
              <a:rPr lang="en-US" sz="1400" dirty="0" smtClean="0"/>
              <a:t> Mathematics Vision Project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320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Annika wonders why we are suddenly thinking about parabolas in a completely different </a:t>
                </a:r>
                <a:r>
                  <a:rPr lang="en-US" sz="2400" dirty="0">
                    <a:solidFill>
                      <a:schemeClr val="tx1"/>
                    </a:solidFill>
                  </a:rPr>
                  <a:t>way than when we did quadratic functions. She wonders how these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different ways </a:t>
                </a:r>
                <a:r>
                  <a:rPr lang="en-US" sz="2400" dirty="0">
                    <a:solidFill>
                      <a:schemeClr val="tx1"/>
                    </a:solidFill>
                  </a:rPr>
                  <a:t>of thinking match up. For instance, when we talked about quadratic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functions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earlier </a:t>
                </a:r>
                <a:r>
                  <a:rPr lang="en-US" sz="2400" dirty="0">
                    <a:solidFill>
                      <a:schemeClr val="tx1"/>
                    </a:solidFill>
                  </a:rPr>
                  <a:t>we started with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 “</a:t>
                </a:r>
                <a:r>
                  <a:rPr lang="en-US" sz="2400" dirty="0" err="1">
                    <a:solidFill>
                      <a:schemeClr val="tx1"/>
                    </a:solidFill>
                  </a:rPr>
                  <a:t>Hmmmm</a:t>
                </a:r>
                <a:r>
                  <a:rPr lang="en-US" sz="2400" dirty="0">
                    <a:solidFill>
                      <a:schemeClr val="tx1"/>
                    </a:solidFill>
                  </a:rPr>
                  <a:t>. …. I wonder where the focus and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directrix would </a:t>
                </a:r>
                <a:r>
                  <a:rPr lang="en-US" sz="2400" dirty="0">
                    <a:solidFill>
                      <a:schemeClr val="tx1"/>
                    </a:solidFill>
                  </a:rPr>
                  <a:t>be on this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function</a:t>
                </a:r>
                <a:r>
                  <a:rPr lang="en-US" sz="2400" dirty="0">
                    <a:solidFill>
                      <a:schemeClr val="tx1"/>
                    </a:solidFill>
                  </a:rPr>
                  <a:t>,” she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th</a:t>
                </a:r>
                <a:r>
                  <a:rPr lang="en-US" sz="2400" dirty="0">
                    <a:solidFill>
                      <a:schemeClr val="tx1"/>
                    </a:solidFill>
                  </a:rPr>
                  <a:t>o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ught</a:t>
                </a:r>
                <a:r>
                  <a:rPr lang="en-US" sz="2400" dirty="0">
                    <a:solidFill>
                      <a:schemeClr val="tx1"/>
                    </a:solidFill>
                  </a:rPr>
                  <a:t>. Help Annika find the focus and directrix for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000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The vertex is at the origin, so the focus will be located at (0, ¼</a:t>
                </a:r>
                <a:r>
                  <a:rPr lang="en-US" sz="24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) and the directrix will be located 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en-US" sz="20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164" t="-983" r="-12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5715000"/>
            <a:ext cx="5665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Functioning with Parabolas </a:t>
            </a:r>
            <a:r>
              <a:rPr lang="en-US" sz="1400" dirty="0" smtClean="0"/>
              <a:t> Mathematics Vision Project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1432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You probably know that the smaller |a| in the </a:t>
            </a:r>
            <a:r>
              <a:rPr lang="en-US" sz="2800" b="1" dirty="0">
                <a:solidFill>
                  <a:schemeClr val="tx1"/>
                </a:solidFill>
              </a:rPr>
              <a:t>standard form equation of a parabola 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the wider </a:t>
            </a:r>
            <a:r>
              <a:rPr lang="en-US" sz="2800" dirty="0">
                <a:solidFill>
                  <a:schemeClr val="tx1"/>
                </a:solidFill>
              </a:rPr>
              <a:t>the </a:t>
            </a:r>
            <a:r>
              <a:rPr lang="en-US" sz="2800" b="1" dirty="0">
                <a:solidFill>
                  <a:schemeClr val="tx1"/>
                </a:solidFill>
              </a:rPr>
              <a:t>parabola </a:t>
            </a:r>
            <a:r>
              <a:rPr lang="en-US" sz="2800" dirty="0">
                <a:solidFill>
                  <a:schemeClr val="tx1"/>
                </a:solidFill>
              </a:rPr>
              <a:t>. In other words y = .1x² is a wider parabola than y = .</a:t>
            </a:r>
            <a:r>
              <a:rPr lang="en-US" sz="2800" dirty="0" smtClean="0">
                <a:solidFill>
                  <a:schemeClr val="tx1"/>
                </a:solidFill>
              </a:rPr>
              <a:t>2x². How does this relate to the directrix and focus?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52400" y="5486400"/>
            <a:ext cx="852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mathwarehouse.com</a:t>
            </a:r>
            <a:r>
              <a:rPr lang="en-US" sz="1400" dirty="0" smtClean="0"/>
              <a:t> </a:t>
            </a:r>
            <a:r>
              <a:rPr lang="en-US" sz="1400" dirty="0"/>
              <a:t>Focus and Directrix of Parabola explained with pictures and diagrams</a:t>
            </a:r>
          </a:p>
        </p:txBody>
      </p:sp>
    </p:spTree>
    <p:extLst>
      <p:ext uri="{BB962C8B-B14F-4D97-AF65-F5344CB8AC3E}">
        <p14:creationId xmlns:p14="http://schemas.microsoft.com/office/powerpoint/2010/main" val="7769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400" dirty="0">
                <a:solidFill>
                  <a:schemeClr val="tx1"/>
                </a:solidFill>
              </a:rPr>
              <a:t>You probably know that the smaller |a| in the </a:t>
            </a:r>
            <a:r>
              <a:rPr lang="en-US" sz="2400" b="1" dirty="0">
                <a:solidFill>
                  <a:schemeClr val="tx1"/>
                </a:solidFill>
              </a:rPr>
              <a:t>standard form equation of a parabola 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smtClean="0">
                <a:solidFill>
                  <a:schemeClr val="tx1"/>
                </a:solidFill>
              </a:rPr>
              <a:t>the wider </a:t>
            </a:r>
            <a:r>
              <a:rPr lang="en-US" sz="2400" dirty="0">
                <a:solidFill>
                  <a:schemeClr val="tx1"/>
                </a:solidFill>
              </a:rPr>
              <a:t>the </a:t>
            </a:r>
            <a:r>
              <a:rPr lang="en-US" sz="2400" b="1" dirty="0">
                <a:solidFill>
                  <a:schemeClr val="tx1"/>
                </a:solidFill>
              </a:rPr>
              <a:t>parabola </a:t>
            </a:r>
            <a:r>
              <a:rPr lang="en-US" sz="2400" dirty="0">
                <a:solidFill>
                  <a:schemeClr val="tx1"/>
                </a:solidFill>
              </a:rPr>
              <a:t>. In other words y = .1x² is a wider parabola than y = .</a:t>
            </a:r>
            <a:r>
              <a:rPr lang="en-US" sz="2400" dirty="0" smtClean="0">
                <a:solidFill>
                  <a:schemeClr val="tx1"/>
                </a:solidFill>
              </a:rPr>
              <a:t>2x². How does this relate to the directrix and focus?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52400" y="5486400"/>
            <a:ext cx="852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mathwarehouse.com</a:t>
            </a:r>
            <a:r>
              <a:rPr lang="en-US" sz="1400" dirty="0" smtClean="0"/>
              <a:t> </a:t>
            </a:r>
            <a:r>
              <a:rPr lang="en-US" sz="1400" dirty="0"/>
              <a:t>Focus and Directrix of Parabola explained with pictures and diagrams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9600" y="3048000"/>
                <a:ext cx="317388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=2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+4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+1→</m:t>
                      </m:r>
                    </m:oMath>
                  </m:oMathPara>
                </a14:m>
                <a:endParaRPr lang="en-US" sz="2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=2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+1)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latin typeface="Cambria Math"/>
                        </a:rPr>
                        <m:t>→</m:t>
                      </m:r>
                    </m:oMath>
                  </m:oMathPara>
                </a14:m>
                <a:endParaRPr lang="en-US" sz="2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𝑝</m:t>
                      </m:r>
                      <m:r>
                        <a:rPr lang="en-US" sz="2400" b="0" i="1" smtClean="0">
                          <a:latin typeface="Cambria Math"/>
                        </a:rPr>
                        <m:t>=1/8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048000"/>
                <a:ext cx="3173882" cy="1200329"/>
              </a:xfrm>
              <a:prstGeom prst="rect">
                <a:avLst/>
              </a:prstGeom>
              <a:blipFill rotWithShape="1">
                <a:blip r:embed="rId4"/>
                <a:stretch>
                  <a:fillRect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540" y="2895600"/>
            <a:ext cx="969010" cy="190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3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400" dirty="0">
                <a:solidFill>
                  <a:schemeClr val="tx1"/>
                </a:solidFill>
              </a:rPr>
              <a:t>You probably know that the smaller |a| in the </a:t>
            </a:r>
            <a:r>
              <a:rPr lang="en-US" sz="2400" b="1" dirty="0">
                <a:solidFill>
                  <a:schemeClr val="tx1"/>
                </a:solidFill>
              </a:rPr>
              <a:t>standard form equation of a parabola 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smtClean="0">
                <a:solidFill>
                  <a:schemeClr val="tx1"/>
                </a:solidFill>
              </a:rPr>
              <a:t>the wider </a:t>
            </a:r>
            <a:r>
              <a:rPr lang="en-US" sz="2400" dirty="0">
                <a:solidFill>
                  <a:schemeClr val="tx1"/>
                </a:solidFill>
              </a:rPr>
              <a:t>the </a:t>
            </a:r>
            <a:r>
              <a:rPr lang="en-US" sz="2400" b="1" dirty="0">
                <a:solidFill>
                  <a:schemeClr val="tx1"/>
                </a:solidFill>
              </a:rPr>
              <a:t>parabola </a:t>
            </a:r>
            <a:r>
              <a:rPr lang="en-US" sz="2400" dirty="0">
                <a:solidFill>
                  <a:schemeClr val="tx1"/>
                </a:solidFill>
              </a:rPr>
              <a:t>. In other words y = .1x² is a wider parabola than y = .</a:t>
            </a:r>
            <a:r>
              <a:rPr lang="en-US" sz="2400" dirty="0" smtClean="0">
                <a:solidFill>
                  <a:schemeClr val="tx1"/>
                </a:solidFill>
              </a:rPr>
              <a:t>2x². How does this relate to the directrix and focus?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52400" y="5486400"/>
            <a:ext cx="852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mathwarehouse.com</a:t>
            </a:r>
            <a:r>
              <a:rPr lang="en-US" sz="1400" dirty="0" smtClean="0"/>
              <a:t> </a:t>
            </a:r>
            <a:r>
              <a:rPr lang="en-US" sz="1400" dirty="0"/>
              <a:t>Focus and Directrix of Parabola explained with pictures and diagrams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9600" y="3048000"/>
                <a:ext cx="3012491" cy="1245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=4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+4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+1→</m:t>
                      </m:r>
                    </m:oMath>
                  </m:oMathPara>
                </a14:m>
                <a:endParaRPr lang="en-US" sz="2400" b="0" dirty="0" smtClean="0"/>
              </a:p>
              <a:p>
                <a:r>
                  <a:rPr lang="en-US" sz="2400" b="0" dirty="0" smtClean="0"/>
                  <a:t>y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=4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400" b="0" i="1" smtClean="0">
                            <a:latin typeface="Cambria Math"/>
                          </a:rPr>
                          <m:t>+</m:t>
                        </m:r>
                        <m:f>
                          <m:fPr>
                            <m:type m:val="skw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latin typeface="Cambria Math"/>
                      </a:rPr>
                      <m:t>→</m:t>
                    </m:r>
                  </m:oMath>
                </a14:m>
                <a:endParaRPr lang="en-US" sz="2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𝑝</m:t>
                      </m:r>
                      <m:r>
                        <a:rPr lang="en-US" sz="2400" b="0" i="1" smtClean="0">
                          <a:latin typeface="Cambria Math"/>
                        </a:rPr>
                        <m:t>=1/16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048000"/>
                <a:ext cx="3012491" cy="1245662"/>
              </a:xfrm>
              <a:prstGeom prst="rect">
                <a:avLst/>
              </a:prstGeom>
              <a:blipFill rotWithShape="1">
                <a:blip r:embed="rId4"/>
                <a:stretch>
                  <a:fillRect l="-3036" t="-16176" b="-38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551" y="2779291"/>
            <a:ext cx="584835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400" dirty="0">
                <a:solidFill>
                  <a:schemeClr val="tx1"/>
                </a:solidFill>
              </a:rPr>
              <a:t>You probably know that the smaller |a| in the </a:t>
            </a:r>
            <a:r>
              <a:rPr lang="en-US" sz="2400" b="1" dirty="0">
                <a:solidFill>
                  <a:schemeClr val="tx1"/>
                </a:solidFill>
              </a:rPr>
              <a:t>standard form equation of a parabola 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smtClean="0">
                <a:solidFill>
                  <a:schemeClr val="tx1"/>
                </a:solidFill>
              </a:rPr>
              <a:t>the wider </a:t>
            </a:r>
            <a:r>
              <a:rPr lang="en-US" sz="2400" dirty="0">
                <a:solidFill>
                  <a:schemeClr val="tx1"/>
                </a:solidFill>
              </a:rPr>
              <a:t>the </a:t>
            </a:r>
            <a:r>
              <a:rPr lang="en-US" sz="2400" b="1" dirty="0">
                <a:solidFill>
                  <a:schemeClr val="tx1"/>
                </a:solidFill>
              </a:rPr>
              <a:t>parabola </a:t>
            </a:r>
            <a:r>
              <a:rPr lang="en-US" sz="2400" dirty="0">
                <a:solidFill>
                  <a:schemeClr val="tx1"/>
                </a:solidFill>
              </a:rPr>
              <a:t>. In other words y = .1x² is a wider parabola than y = .</a:t>
            </a:r>
            <a:r>
              <a:rPr lang="en-US" sz="2400" dirty="0" smtClean="0">
                <a:solidFill>
                  <a:schemeClr val="tx1"/>
                </a:solidFill>
              </a:rPr>
              <a:t>2x². How does this relate to the directrix and focus?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52400" y="5486400"/>
            <a:ext cx="852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mathwarehouse.com</a:t>
            </a:r>
            <a:r>
              <a:rPr lang="en-US" sz="1400" dirty="0" smtClean="0"/>
              <a:t> </a:t>
            </a:r>
            <a:r>
              <a:rPr lang="en-US" sz="1400" dirty="0"/>
              <a:t>Focus and Directrix of Parabola explained with pictures and diagrams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9600" y="3048000"/>
                <a:ext cx="300396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+4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+1→</m:t>
                      </m:r>
                    </m:oMath>
                  </m:oMathPara>
                </a14:m>
                <a:endParaRPr lang="en-US" sz="2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+3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+2)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latin typeface="Cambria Math"/>
                        </a:rPr>
                        <m:t>→</m:t>
                      </m:r>
                    </m:oMath>
                  </m:oMathPara>
                </a14:m>
                <a:endParaRPr lang="en-US" sz="2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𝑝</m:t>
                      </m:r>
                      <m:r>
                        <a:rPr lang="en-US" sz="2400" b="0" i="1" smtClean="0">
                          <a:latin typeface="Cambria Math"/>
                        </a:rPr>
                        <m:t>=1/4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048000"/>
                <a:ext cx="3003964" cy="1200329"/>
              </a:xfrm>
              <a:prstGeom prst="rect">
                <a:avLst/>
              </a:prstGeom>
              <a:blipFill rotWithShape="1">
                <a:blip r:embed="rId4"/>
                <a:stretch>
                  <a:fillRect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667000"/>
            <a:ext cx="1106170" cy="215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43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400" dirty="0">
                <a:solidFill>
                  <a:schemeClr val="tx1"/>
                </a:solidFill>
              </a:rPr>
              <a:t>You probably know that the smaller |a| in the </a:t>
            </a:r>
            <a:r>
              <a:rPr lang="en-US" sz="2400" b="1" dirty="0">
                <a:solidFill>
                  <a:schemeClr val="tx1"/>
                </a:solidFill>
              </a:rPr>
              <a:t>standard form equation of a parabola 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smtClean="0">
                <a:solidFill>
                  <a:schemeClr val="tx1"/>
                </a:solidFill>
              </a:rPr>
              <a:t>the wider </a:t>
            </a:r>
            <a:r>
              <a:rPr lang="en-US" sz="2400" dirty="0">
                <a:solidFill>
                  <a:schemeClr val="tx1"/>
                </a:solidFill>
              </a:rPr>
              <a:t>the </a:t>
            </a:r>
            <a:r>
              <a:rPr lang="en-US" sz="2400" b="1" dirty="0">
                <a:solidFill>
                  <a:schemeClr val="tx1"/>
                </a:solidFill>
              </a:rPr>
              <a:t>parabola </a:t>
            </a:r>
            <a:r>
              <a:rPr lang="en-US" sz="2400" dirty="0">
                <a:solidFill>
                  <a:schemeClr val="tx1"/>
                </a:solidFill>
              </a:rPr>
              <a:t>. In other words y = .1x² is a wider parabola than y = .</a:t>
            </a:r>
            <a:r>
              <a:rPr lang="en-US" sz="2400" dirty="0" smtClean="0">
                <a:solidFill>
                  <a:schemeClr val="tx1"/>
                </a:solidFill>
              </a:rPr>
              <a:t>2x². How does this relate to the directrix and focus?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52400" y="5486400"/>
            <a:ext cx="852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mathwarehouse.com</a:t>
            </a:r>
            <a:r>
              <a:rPr lang="en-US" sz="1400" dirty="0" smtClean="0"/>
              <a:t> </a:t>
            </a:r>
            <a:r>
              <a:rPr lang="en-US" sz="1400" dirty="0"/>
              <a:t>Focus and Directrix of Parabola explained with pictures and diagrams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9600" y="3048000"/>
                <a:ext cx="3236399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=.4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+4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+1→</m:t>
                      </m:r>
                    </m:oMath>
                  </m:oMathPara>
                </a14:m>
                <a:endParaRPr lang="en-US" sz="2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+9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=.4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+5)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latin typeface="Cambria Math"/>
                        </a:rPr>
                        <m:t>→</m:t>
                      </m:r>
                    </m:oMath>
                  </m:oMathPara>
                </a14:m>
                <a:endParaRPr lang="en-US" sz="2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𝑝</m:t>
                      </m:r>
                      <m:r>
                        <a:rPr lang="en-US" sz="2400" b="0" i="1" smtClean="0">
                          <a:latin typeface="Cambria Math"/>
                        </a:rPr>
                        <m:t>=5/8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048000"/>
                <a:ext cx="3236399" cy="1200329"/>
              </a:xfrm>
              <a:prstGeom prst="rect">
                <a:avLst/>
              </a:prstGeom>
              <a:blipFill rotWithShape="1">
                <a:blip r:embed="rId4"/>
                <a:stretch>
                  <a:fillRect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557869"/>
            <a:ext cx="1901825" cy="286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06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You probably know that the smaller |a| in the </a:t>
            </a:r>
            <a:r>
              <a:rPr lang="en-US" sz="2800" b="1" dirty="0">
                <a:solidFill>
                  <a:schemeClr val="tx1"/>
                </a:solidFill>
              </a:rPr>
              <a:t>standard form equation of a parabola 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the wider </a:t>
            </a:r>
            <a:r>
              <a:rPr lang="en-US" sz="2800" dirty="0">
                <a:solidFill>
                  <a:schemeClr val="tx1"/>
                </a:solidFill>
              </a:rPr>
              <a:t>the </a:t>
            </a:r>
            <a:r>
              <a:rPr lang="en-US" sz="2800" b="1" dirty="0">
                <a:solidFill>
                  <a:schemeClr val="tx1"/>
                </a:solidFill>
              </a:rPr>
              <a:t>parabola </a:t>
            </a:r>
            <a:r>
              <a:rPr lang="en-US" sz="2800" dirty="0">
                <a:solidFill>
                  <a:schemeClr val="tx1"/>
                </a:solidFill>
              </a:rPr>
              <a:t>. In other words y = .1x² is a wider parabola than y = .</a:t>
            </a:r>
            <a:r>
              <a:rPr lang="en-US" sz="2800" dirty="0" smtClean="0">
                <a:solidFill>
                  <a:schemeClr val="tx1"/>
                </a:solidFill>
              </a:rPr>
              <a:t>2x². How does this relate to the directrix and focus?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As |a| decreases p increases, </a:t>
            </a:r>
            <a:r>
              <a:rPr lang="en-US" sz="2800" dirty="0" err="1" smtClean="0">
                <a:solidFill>
                  <a:schemeClr val="tx1"/>
                </a:solidFill>
              </a:rPr>
              <a:t>ie</a:t>
            </a:r>
            <a:r>
              <a:rPr lang="en-US" sz="2800" dirty="0" smtClean="0">
                <a:solidFill>
                  <a:schemeClr val="tx1"/>
                </a:solidFill>
              </a:rPr>
              <a:t>. the distance between the vertex and directrix and vertex and focus increases.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52400" y="5486400"/>
            <a:ext cx="852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mathwarehouse.com</a:t>
            </a:r>
            <a:r>
              <a:rPr lang="en-US" sz="1400" dirty="0" smtClean="0"/>
              <a:t> </a:t>
            </a:r>
            <a:r>
              <a:rPr lang="en-US" sz="1400" dirty="0"/>
              <a:t>Focus and Directrix of Parabola explained with pictures and diagrams</a:t>
            </a:r>
          </a:p>
        </p:txBody>
      </p:sp>
    </p:spTree>
    <p:extLst>
      <p:ext uri="{BB962C8B-B14F-4D97-AF65-F5344CB8AC3E}">
        <p14:creationId xmlns:p14="http://schemas.microsoft.com/office/powerpoint/2010/main" val="233931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50925"/>
            <a:ext cx="3047999" cy="42786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1" y="1371600"/>
            <a:ext cx="5486399" cy="46482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Use the Pythagorean theorem to find an equation in 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whose solutions are the points on the circle of radius </a:t>
            </a:r>
            <a:r>
              <a:rPr lang="en-US" dirty="0" smtClean="0">
                <a:solidFill>
                  <a:schemeClr val="tx1"/>
                </a:solidFill>
              </a:rPr>
              <a:t>2 with </a:t>
            </a:r>
            <a:r>
              <a:rPr lang="en-US" dirty="0">
                <a:solidFill>
                  <a:schemeClr val="tx1"/>
                </a:solidFill>
              </a:rPr>
              <a:t>center </a:t>
            </a:r>
            <a:r>
              <a:rPr lang="en-US" dirty="0" smtClean="0">
                <a:solidFill>
                  <a:schemeClr val="tx1"/>
                </a:solidFill>
              </a:rPr>
              <a:t>(1,1) and </a:t>
            </a:r>
            <a:r>
              <a:rPr lang="en-US" dirty="0">
                <a:solidFill>
                  <a:schemeClr val="tx1"/>
                </a:solidFill>
              </a:rPr>
              <a:t>explain why it works.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" y="5712023"/>
            <a:ext cx="6595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G-GPE Explaining the Equation of a Circle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8546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8915400" cy="2362200"/>
          </a:xfrm>
        </p:spPr>
        <p:txBody>
          <a:bodyPr/>
          <a:lstStyle/>
          <a:p>
            <a:pPr lvl="1" algn="l">
              <a:buFont typeface="Arial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The big idea of Unit 6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Incorporating SMPs into geometric modeling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 Resources</a:t>
            </a: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883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Welcome!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3124200"/>
            <a:ext cx="4000500" cy="2667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6249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" y="5712023"/>
            <a:ext cx="6595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G-GPE Explaining the Equation of a Circle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353414"/>
            <a:ext cx="4705350" cy="4334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16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1" y="1371600"/>
            <a:ext cx="5486399" cy="4648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For any point (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dirty="0" smtClean="0">
                <a:solidFill>
                  <a:schemeClr val="tx1"/>
                </a:solidFill>
              </a:rPr>
              <a:t>) on the circle. The horizontal length is |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– 1| and the vertical length is |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dirty="0" smtClean="0">
                <a:solidFill>
                  <a:schemeClr val="tx1"/>
                </a:solidFill>
              </a:rPr>
              <a:t> – 1|. The hypotenuse is 2.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" y="5712023"/>
            <a:ext cx="6595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G-GPE Explaining the Equation of a Circle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62162"/>
            <a:ext cx="2807102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11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505201" y="1371600"/>
                <a:ext cx="5486399" cy="46482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For any point (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x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y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 on the circle. The horizontal length is |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x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– 1| and the vertical length is |</a:t>
                </a:r>
                <a:r>
                  <a:rPr lang="en-US" i="1" dirty="0" smtClean="0">
                    <a:solidFill>
                      <a:schemeClr val="tx1"/>
                    </a:solidFill>
                  </a:rPr>
                  <a:t>y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– 1|. The hypotenuse is 2.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−1)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−1)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505201" y="1371600"/>
                <a:ext cx="5486399" cy="4648200"/>
              </a:xfrm>
              <a:blipFill rotWithShape="1">
                <a:blip r:embed="rId3"/>
                <a:stretch>
                  <a:fillRect l="-2778" t="-1704" r="-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" y="5712023"/>
            <a:ext cx="6595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G-GPE Explaining the Equation of a Circle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62162"/>
            <a:ext cx="2807102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68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318" y="1189248"/>
            <a:ext cx="3135682" cy="408724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Analytic Geometry EOCT Released Items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722" y="1295400"/>
            <a:ext cx="48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latin typeface="+mn-lt"/>
              </a:rPr>
              <a:t>Released Items</a:t>
            </a:r>
            <a:r>
              <a:rPr lang="en-US" sz="2400" b="1" dirty="0" smtClean="0">
                <a:latin typeface="+mn-lt"/>
              </a:rPr>
              <a:t>: </a:t>
            </a:r>
            <a:r>
              <a:rPr lang="en-US" sz="2400" dirty="0" smtClean="0">
                <a:latin typeface="+mn-lt"/>
              </a:rPr>
              <a:t>Housed in the Assessment Division of GADOE </a:t>
            </a:r>
            <a:r>
              <a:rPr lang="en-US" sz="1600" dirty="0">
                <a:latin typeface="+mn-lt"/>
                <a:hlinkClick r:id="rId5"/>
              </a:rPr>
              <a:t>http://</a:t>
            </a:r>
            <a:r>
              <a:rPr lang="en-US" sz="1600" dirty="0" smtClean="0">
                <a:latin typeface="+mn-lt"/>
                <a:hlinkClick r:id="rId5"/>
              </a:rPr>
              <a:t>www.gadoe.org/Curriculum-Instruction-and-Assessment/Assessment/Documents/Analytic%20Geometry%20Released%20Items%20Booklet%20Revised%208-27-13.pdf</a:t>
            </a:r>
            <a:r>
              <a:rPr lang="en-US" sz="1600" dirty="0" smtClean="0">
                <a:latin typeface="+mn-lt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5196" y="3472546"/>
            <a:ext cx="48773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latin typeface="+mn-lt"/>
              </a:rPr>
              <a:t>Released Items Commentary</a:t>
            </a:r>
            <a:r>
              <a:rPr lang="en-US" sz="2400" b="1" dirty="0" smtClean="0">
                <a:latin typeface="+mn-lt"/>
              </a:rPr>
              <a:t>: </a:t>
            </a:r>
            <a:r>
              <a:rPr lang="en-US" sz="2400" dirty="0" smtClean="0">
                <a:latin typeface="+mn-lt"/>
              </a:rPr>
              <a:t>Housed in the Assessment Division of GADOE </a:t>
            </a:r>
          </a:p>
          <a:p>
            <a:r>
              <a:rPr lang="en-US" sz="1600" dirty="0">
                <a:latin typeface="+mn-lt"/>
                <a:hlinkClick r:id="rId6"/>
              </a:rPr>
              <a:t>http://www.gadoe.org/Curriculum-Instruction-and-Assessment/Assessment/Documents/Analytic%20Geometry%20Released%20Items%20-%</a:t>
            </a:r>
            <a:r>
              <a:rPr lang="en-US" sz="1600" dirty="0" smtClean="0">
                <a:latin typeface="+mn-lt"/>
                <a:hlinkClick r:id="rId6"/>
              </a:rPr>
              <a:t>20Commentary%20Revised%208-27-13.pdf</a:t>
            </a:r>
            <a:r>
              <a:rPr lang="en-US" sz="1600" dirty="0" smtClean="0">
                <a:latin typeface="+mn-lt"/>
              </a:rPr>
              <a:t> </a:t>
            </a:r>
            <a:endParaRPr lang="en-US" sz="1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5373469"/>
            <a:ext cx="7219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There are 20 released items and commentary about each item available for Analytic Geometry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596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Analytic Geometry EOCT Released Items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98802" y="1219200"/>
            <a:ext cx="7706998" cy="4448175"/>
            <a:chOff x="598802" y="1219200"/>
            <a:chExt cx="7706998" cy="44481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802" y="1219200"/>
              <a:ext cx="7706998" cy="4448175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206674" y="2971800"/>
              <a:ext cx="7021198" cy="1752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317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Analytic Geometry Released Item #15 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178653"/>
            <a:ext cx="4895778" cy="484114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53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Data on AG Released Item #15 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624094" cy="44958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97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8674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Unit 6 Frameworks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1600200"/>
            <a:ext cx="86106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dirty="0" smtClean="0">
                <a:latin typeface="+mn-lt"/>
              </a:rPr>
              <a:t>The following tasks in Unit 6 are related to this released item:</a:t>
            </a:r>
          </a:p>
          <a:p>
            <a:endParaRPr lang="en-US" sz="3400" dirty="0">
              <a:latin typeface="+mn-lt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400" dirty="0" smtClean="0">
                <a:latin typeface="+mn-lt"/>
              </a:rPr>
              <a:t>Deriving the General Equation of a Parabola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400" dirty="0" smtClean="0">
                <a:latin typeface="+mn-lt"/>
              </a:rPr>
              <a:t>Parabolas in Other Directions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400" dirty="0" smtClean="0">
                <a:latin typeface="+mn-lt"/>
              </a:rPr>
              <a:t>Writing the Equations of Parabolas</a:t>
            </a:r>
          </a:p>
        </p:txBody>
      </p:sp>
    </p:spTree>
    <p:extLst>
      <p:ext uri="{BB962C8B-B14F-4D97-AF65-F5344CB8AC3E}">
        <p14:creationId xmlns:p14="http://schemas.microsoft.com/office/powerpoint/2010/main" val="348757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8674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EOCT </a:t>
            </a:r>
            <a:r>
              <a:rPr lang="en-US" sz="4200" dirty="0" smtClean="0"/>
              <a:t>Student Study </a:t>
            </a:r>
            <a:r>
              <a:rPr lang="en-US" sz="4200" dirty="0" smtClean="0"/>
              <a:t>Guide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7308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511" y="1219200"/>
            <a:ext cx="6134100" cy="41148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62200" y="5410200"/>
            <a:ext cx="502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www.gadoe.org/Curriculum-Instruction-and-Assessment/Assessment/Documents/EOCT%20Analytic%20Geometry%20Study%20Guide%20FINAL%208.27.13.pdf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3491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8674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EOCT </a:t>
            </a:r>
            <a:r>
              <a:rPr lang="en-US" sz="4200" dirty="0" smtClean="0"/>
              <a:t>Student Study </a:t>
            </a:r>
            <a:r>
              <a:rPr lang="en-US" sz="4200" dirty="0" smtClean="0"/>
              <a:t>Guide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7308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62200" y="5410200"/>
            <a:ext cx="502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www.gadoe.org/Curriculum-Instruction-and-Assessment/Assessment/Documents/EOCT%20Analytic%20Geometry%20Study%20Guide%20FINAL%208.27.13.pdf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grpSp>
        <p:nvGrpSpPr>
          <p:cNvPr id="5" name="Group 4"/>
          <p:cNvGrpSpPr/>
          <p:nvPr/>
        </p:nvGrpSpPr>
        <p:grpSpPr>
          <a:xfrm>
            <a:off x="266699" y="1295400"/>
            <a:ext cx="8572501" cy="3953131"/>
            <a:chOff x="266699" y="1295400"/>
            <a:chExt cx="8572501" cy="3953131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699" y="1295400"/>
              <a:ext cx="5875325" cy="220980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200" y="3048000"/>
              <a:ext cx="5715000" cy="220053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156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295400"/>
            <a:ext cx="8686800" cy="4800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/>
              <a:t>Question:  </a:t>
            </a:r>
            <a:r>
              <a:rPr lang="en-US" sz="2800" dirty="0" smtClean="0"/>
              <a:t>Why is MCC9-12.A.REI.7 addressed in both Unit 5 and Unit 6?</a:t>
            </a:r>
            <a:endParaRPr lang="en-US" sz="28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 smtClean="0"/>
              <a:t>Wiki/Email Questions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330711" y="2343380"/>
            <a:ext cx="6670289" cy="3062171"/>
            <a:chOff x="1330711" y="2343380"/>
            <a:chExt cx="6670289" cy="306217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600" y="2343380"/>
              <a:ext cx="2819400" cy="28194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0711" y="2343380"/>
              <a:ext cx="2955196" cy="30621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0004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886200" cy="715962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Resource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638800" cy="4906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The following list is provided as a sample of available resources and is for informational purposes only. It is your responsibility to investigate them to determine their value and appropriateness for your district. </a:t>
            </a:r>
            <a:r>
              <a:rPr lang="en-US" dirty="0" err="1" smtClean="0"/>
              <a:t>GaDOE</a:t>
            </a:r>
            <a:r>
              <a:rPr lang="en-US" dirty="0" smtClean="0"/>
              <a:t> does not endorse or recommend the purchase of or use of any particular resource. 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sourc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1447800"/>
            <a:ext cx="291089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0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CCGPS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Georgia Virtual Learning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www.gavirtuallearning.org/Resources.aspx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SEDL videos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http://bit.ly/RwWTdc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or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http://bit.ly/yyhvtc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Mathematics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Vision Project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www.mathematicsvisionproject.org/index.html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Dana Center's CCSS Toolbox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http://www.ccsstoolbox.com/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Tools for the 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http://commoncoretools.me/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LearnZillion</a:t>
            </a:r>
            <a:r>
              <a:rPr lang="en-US" sz="2000" dirty="0" smtClean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0"/>
              </a:rPr>
              <a:t>http://learnzillion.com</a:t>
            </a:r>
            <a:r>
              <a:rPr lang="en-US" sz="2000" dirty="0" smtClean="0">
                <a:solidFill>
                  <a:schemeClr val="tx1"/>
                </a:solidFill>
                <a:hlinkClick r:id="rId10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Assessment Resources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MAP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1"/>
              </a:rPr>
              <a:t>http://www.map.mathshell.org.uk/materials/index.php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2"/>
              </a:rPr>
              <a:t>http://illustrativemathematics.org/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CCSS Toolbox: PARCC Prototyping Project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3"/>
              </a:rPr>
              <a:t>http://www.ccsstoolbox.org/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Smarter Balanced - </a:t>
            </a:r>
            <a:r>
              <a:rPr lang="en-US" sz="2000" dirty="0">
                <a:hlinkClick r:id="rId14"/>
              </a:rPr>
              <a:t>http://www.smarterbalanced.org/smarter-balanced-assessments/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PARCC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5"/>
              </a:rPr>
              <a:t>http://www.parcconline.org/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Online Assessment System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6"/>
              </a:rPr>
              <a:t>http://bit.ly/OoyaK5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/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8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200" y="990600"/>
            <a:ext cx="8305800" cy="5181600"/>
            <a:chOff x="457200" y="990600"/>
            <a:chExt cx="8305800" cy="5181600"/>
          </a:xfrm>
        </p:grpSpPr>
        <p:pic>
          <p:nvPicPr>
            <p:cNvPr id="1026" name="Picture 2" descr="https://lh6.googleusercontent.com/MOqMBg9z4Ya01HJhMxhmp__Bts34s9IcXhXkb19U6fAFT7y22esrm97OYYHMO6Nd4vtlWtwxJ8XYibBr6HvaYX7btPOwqadFJ_hbvFhgvExGwxARpEU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1674673"/>
              <a:ext cx="7467599" cy="409772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1741865" y="5802868"/>
              <a:ext cx="32111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+mn-lt"/>
                  <a:cs typeface="Arial" pitchFamily="34" charset="0"/>
                </a:rPr>
                <a:t>Click </a:t>
              </a:r>
              <a:r>
                <a:rPr lang="en-US" altLang="en-US" b="1" dirty="0">
                  <a:solidFill>
                    <a:srgbClr val="000000"/>
                  </a:solidFill>
                  <a:latin typeface="+mn-lt"/>
                  <a:cs typeface="Arial" pitchFamily="34" charset="0"/>
                </a:rPr>
                <a:t>here </a:t>
              </a:r>
              <a:r>
                <a:rPr lang="en-US" altLang="en-US" dirty="0">
                  <a:solidFill>
                    <a:srgbClr val="000000"/>
                  </a:solidFill>
                  <a:latin typeface="+mn-lt"/>
                  <a:cs typeface="Arial" pitchFamily="34" charset="0"/>
                </a:rPr>
                <a:t>to access shared content</a:t>
              </a:r>
              <a:endParaRPr lang="en-US" altLang="en-US" sz="600" dirty="0">
                <a:latin typeface="+mn-lt"/>
                <a:cs typeface="Arial" pitchFamily="34" charset="0"/>
              </a:endParaRPr>
            </a:p>
          </p:txBody>
        </p:sp>
        <p:sp>
          <p:nvSpPr>
            <p:cNvPr id="9" name="Down Arrow 8"/>
            <p:cNvSpPr/>
            <p:nvPr/>
          </p:nvSpPr>
          <p:spPr>
            <a:xfrm rot="12441132">
              <a:off x="4464812" y="4986246"/>
              <a:ext cx="365553" cy="907559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542540" y="4745252"/>
              <a:ext cx="914400" cy="2000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57200" y="990600"/>
              <a:ext cx="83058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u="sng" dirty="0" smtClean="0">
                  <a:latin typeface="+mn-lt"/>
                  <a:hlinkClick r:id="rId4"/>
                </a:rPr>
                <a:t>www.gavirtuallearning.org/Resources.aspx</a:t>
              </a:r>
              <a:r>
                <a:rPr lang="en-US" sz="2400" dirty="0" smtClean="0">
                  <a:latin typeface="+mn-lt"/>
                </a:rPr>
                <a:t>        No </a:t>
              </a:r>
              <a:r>
                <a:rPr lang="en-US" sz="2400" dirty="0">
                  <a:latin typeface="+mn-lt"/>
                </a:rPr>
                <a:t>password required!</a:t>
              </a:r>
            </a:p>
            <a:p>
              <a:pPr algn="ctr"/>
              <a:r>
                <a:rPr lang="en-US" dirty="0">
                  <a:latin typeface="+mn-lt"/>
                </a:rPr>
                <a:t/>
              </a:r>
              <a:br>
                <a:rPr lang="en-US" dirty="0">
                  <a:latin typeface="+mn-lt"/>
                </a:rPr>
              </a:br>
              <a:endParaRPr lang="en-US" dirty="0">
                <a:latin typeface="+mn-lt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 bwMode="auto">
          <a:xfrm>
            <a:off x="1295400" y="228601"/>
            <a:ext cx="6858000" cy="68579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Georgia Virtual Learning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6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7200" y="1066799"/>
            <a:ext cx="8295330" cy="4824411"/>
            <a:chOff x="457200" y="1066799"/>
            <a:chExt cx="8295330" cy="482441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066799"/>
              <a:ext cx="8295330" cy="4824411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/>
            <p:nvPr/>
          </p:nvSpPr>
          <p:spPr>
            <a:xfrm>
              <a:off x="609600" y="3541260"/>
              <a:ext cx="914400" cy="2000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Down Arrow 2"/>
            <p:cNvSpPr/>
            <p:nvPr/>
          </p:nvSpPr>
          <p:spPr>
            <a:xfrm rot="5400000">
              <a:off x="2109788" y="3017384"/>
              <a:ext cx="214312" cy="1233488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 bwMode="auto">
          <a:xfrm>
            <a:off x="1295400" y="228601"/>
            <a:ext cx="6858000" cy="68579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Georgia Virtual Learning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39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1295400" y="228601"/>
            <a:ext cx="6858000" cy="68579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Georgia Virtual Learning</a:t>
            </a:r>
            <a:endParaRPr lang="en-US" dirty="0">
              <a:latin typeface="Arial Narrow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93725" y="1066800"/>
            <a:ext cx="8093075" cy="5386096"/>
            <a:chOff x="593725" y="1066800"/>
            <a:chExt cx="8093075" cy="5386096"/>
          </a:xfrm>
        </p:grpSpPr>
        <p:pic>
          <p:nvPicPr>
            <p:cNvPr id="1026" name="Picture 1" descr="image00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997"/>
            <a:stretch/>
          </p:blipFill>
          <p:spPr bwMode="auto">
            <a:xfrm>
              <a:off x="593725" y="1066800"/>
              <a:ext cx="8093075" cy="4518940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685800" y="4943475"/>
              <a:ext cx="2438400" cy="28574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wn Arrow 10"/>
            <p:cNvSpPr/>
            <p:nvPr/>
          </p:nvSpPr>
          <p:spPr>
            <a:xfrm rot="9202880">
              <a:off x="3000207" y="5219408"/>
              <a:ext cx="247986" cy="1233488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985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1295400" y="228601"/>
            <a:ext cx="6858000" cy="68579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Georgia Virtual Learning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1027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76325"/>
            <a:ext cx="8024975" cy="450373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8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1295400" y="228601"/>
            <a:ext cx="6858000" cy="68579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Georgia Virtual Learning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36637"/>
            <a:ext cx="8494029" cy="467836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43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8610600" cy="556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Professional Learning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Inside Mathematics-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http://www.insidemathematics.org/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Annenberg Learner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http://www.learner.org/index.html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 Narrow" pitchFamily="34" charset="0"/>
              </a:rPr>
              <a:t>Edutopia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http://www.edutopia.org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Teaching Channel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http://www.teachingchannel.org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Ontario Ministry of Education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http://bit.ly/cGZlce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Achieve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http://www.achieve.org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Blogs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Dan Meyer</a:t>
            </a:r>
            <a:r>
              <a:rPr lang="en-US" sz="2000" dirty="0" smtClean="0"/>
              <a:t>  – </a:t>
            </a:r>
            <a:r>
              <a:rPr lang="en-US" sz="2000" dirty="0" smtClean="0">
                <a:hlinkClick r:id="rId9"/>
              </a:rPr>
              <a:t>http://blog.mrmeyer.com/</a:t>
            </a:r>
            <a:endParaRPr lang="en-US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Robert </a:t>
            </a:r>
            <a:r>
              <a:rPr lang="en-US" sz="2000" dirty="0" err="1" smtClean="0">
                <a:solidFill>
                  <a:schemeClr val="tx1"/>
                </a:solidFill>
              </a:rPr>
              <a:t>Kaplinsky</a:t>
            </a:r>
            <a:r>
              <a:rPr lang="en-US" sz="2000" dirty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0"/>
              </a:rPr>
              <a:t>http://robertkaplinsky.com</a:t>
            </a:r>
            <a:r>
              <a:rPr lang="en-US" sz="2000" dirty="0" smtClean="0">
                <a:solidFill>
                  <a:schemeClr val="tx1"/>
                </a:solidFill>
                <a:hlinkClick r:id="rId10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Books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Van </a:t>
            </a:r>
            <a:r>
              <a:rPr lang="en-US" sz="2000" dirty="0">
                <a:solidFill>
                  <a:schemeClr val="tx1"/>
                </a:solidFill>
              </a:rPr>
              <a:t>De </a:t>
            </a:r>
            <a:r>
              <a:rPr lang="en-US" sz="2000" dirty="0" err="1">
                <a:solidFill>
                  <a:schemeClr val="tx1"/>
                </a:solidFill>
              </a:rPr>
              <a:t>Walle</a:t>
            </a:r>
            <a:r>
              <a:rPr lang="en-US" sz="2000" dirty="0">
                <a:solidFill>
                  <a:schemeClr val="tx1"/>
                </a:solidFill>
              </a:rPr>
              <a:t> &amp; </a:t>
            </a:r>
            <a:r>
              <a:rPr lang="en-US" sz="2000" dirty="0" err="1">
                <a:solidFill>
                  <a:schemeClr val="tx1"/>
                </a:solidFill>
              </a:rPr>
              <a:t>Lovin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i="1" dirty="0">
                <a:solidFill>
                  <a:schemeClr val="tx1"/>
                </a:solidFill>
              </a:rPr>
              <a:t>Teaching Student-Centered Mathematics, Grades 5-8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494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Feedback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33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z="800" u="sng" dirty="0" smtClean="0">
              <a:hlinkClick r:id="rId3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://www.surveymonkey.com/s/WZKG5G2</a:t>
            </a:r>
            <a:endParaRPr lang="en-US" u="sng" dirty="0"/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James Pratt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jpratt@doe.k12.ga.us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          Brooke Kline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bkline@doe.k12.ga.us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44124"/>
            <a:ext cx="3276600" cy="36898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68714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2514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pitchFamily="34" charset="0"/>
              </a:rPr>
              <a:t>Thank You!</a:t>
            </a:r>
            <a:br>
              <a:rPr lang="en-US" dirty="0" smtClean="0">
                <a:latin typeface="Arial Narrow" pitchFamily="34" charset="0"/>
              </a:rPr>
            </a:b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3"/>
              </a:rPr>
              <a:t>http://ccgpsmathematics9-10.wikispaces.com/</a:t>
            </a:r>
            <a:r>
              <a:rPr lang="en-US" sz="2000" b="0" dirty="0" smtClean="0">
                <a:latin typeface="Arial Narrow" pitchFamily="34" charset="0"/>
              </a:rPr>
              <a:t>  to share your feedback, ask questions, and share your ideas and resources!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4"/>
              </a:rPr>
              <a:t>https://www.georgiastandards.org/Common-Core/Pages/Math.aspx</a:t>
            </a:r>
            <a:r>
              <a:rPr lang="en-US" sz="2000" b="0" dirty="0" smtClean="0">
                <a:latin typeface="Arial Narrow" pitchFamily="34" charset="0"/>
              </a:rPr>
              <a:t/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to join the 9-12 Mathematics email </a:t>
            </a:r>
            <a:r>
              <a:rPr lang="en-US" sz="2000" b="0" dirty="0" err="1" smtClean="0">
                <a:latin typeface="Arial Narrow" pitchFamily="34" charset="0"/>
              </a:rPr>
              <a:t>listserve</a:t>
            </a:r>
            <a:r>
              <a:rPr lang="en-US" sz="2000" b="0" dirty="0" smtClean="0">
                <a:latin typeface="Arial Narrow" pitchFamily="34" charset="0"/>
              </a:rPr>
              <a:t>.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dirty="0"/>
              <a:t>Follow </a:t>
            </a:r>
            <a:r>
              <a:rPr lang="en-US" sz="2000" dirty="0" smtClean="0"/>
              <a:t>us on Twitter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@</a:t>
            </a:r>
            <a:r>
              <a:rPr lang="en-US" sz="2000" dirty="0" err="1" smtClean="0"/>
              <a:t>GaDOEMath</a:t>
            </a:r>
            <a:endParaRPr lang="en-US" b="0" dirty="0" smtClean="0">
              <a:latin typeface="Arial Narrow" pitchFamily="34" charset="0"/>
            </a:endParaRPr>
          </a:p>
        </p:txBody>
      </p:sp>
      <p:sp>
        <p:nvSpPr>
          <p:cNvPr id="46083" name="Content Placeholder 5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1752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Brooke Kline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(6‐12)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5"/>
              </a:rPr>
              <a:t>bkline@doe.k12.ga.us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6084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1828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James Pratt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(6-12)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6"/>
              </a:rPr>
              <a:t>jpratt@doe.k12.ga.us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533400" y="510540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800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These materials are for nonprofit educational purposes only.  Any other use may constitute copyright infringement.</a:t>
            </a:r>
            <a:endParaRPr lang="en-US" sz="2400" dirty="0">
              <a:latin typeface="Arial Narrow" pitchFamily="34" charset="0"/>
            </a:endParaRPr>
          </a:p>
        </p:txBody>
      </p:sp>
      <p:pic>
        <p:nvPicPr>
          <p:cNvPr id="7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797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50925"/>
            <a:ext cx="3047999" cy="42786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1" y="1371600"/>
            <a:ext cx="5486399" cy="46482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Use the Pythagorean theorem to find an equation in 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i="1" dirty="0" smtClean="0">
                <a:solidFill>
                  <a:schemeClr val="tx1"/>
                </a:solidFill>
              </a:rPr>
              <a:t>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whose solutions are the points on the circle of radius </a:t>
            </a:r>
            <a:r>
              <a:rPr lang="en-US" dirty="0" smtClean="0">
                <a:solidFill>
                  <a:schemeClr val="tx1"/>
                </a:solidFill>
              </a:rPr>
              <a:t>2 with </a:t>
            </a:r>
            <a:r>
              <a:rPr lang="en-US" dirty="0">
                <a:solidFill>
                  <a:schemeClr val="tx1"/>
                </a:solidFill>
              </a:rPr>
              <a:t>center </a:t>
            </a:r>
            <a:r>
              <a:rPr lang="en-US" dirty="0" smtClean="0">
                <a:solidFill>
                  <a:schemeClr val="tx1"/>
                </a:solidFill>
              </a:rPr>
              <a:t>(1,1) and </a:t>
            </a:r>
            <a:r>
              <a:rPr lang="en-US" dirty="0">
                <a:solidFill>
                  <a:schemeClr val="tx1"/>
                </a:solidFill>
              </a:rPr>
              <a:t>explain why it works.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" y="5712023"/>
            <a:ext cx="6595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G-GPE Explaining the Equation of a Circle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3627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igid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762000"/>
            <a:ext cx="2819400" cy="4191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5943600" cy="5257800"/>
          </a:xfrm>
        </p:spPr>
        <p:txBody>
          <a:bodyPr/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Translate </a:t>
            </a:r>
            <a:r>
              <a:rPr lang="en-US" sz="3600" dirty="0">
                <a:solidFill>
                  <a:schemeClr val="tx1"/>
                </a:solidFill>
              </a:rPr>
              <a:t>between the geometric description and the equation for a conic section 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</a:rPr>
              <a:t>Use coordinates to prove simple geometric theorems algebraically 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Solve system of equations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3" cstate="print"/>
          <a:srcRect r="3174" b="39276"/>
          <a:stretch/>
        </p:blipFill>
        <p:spPr bwMode="auto">
          <a:xfrm>
            <a:off x="914400" y="1836738"/>
            <a:ext cx="7315200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839200" cy="61753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Standards for Mathematical Practice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07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990600" y="541192"/>
            <a:ext cx="7162800" cy="5326208"/>
            <a:chOff x="533400" y="1066800"/>
            <a:chExt cx="7543800" cy="5072044"/>
          </a:xfrm>
        </p:grpSpPr>
        <p:sp>
          <p:nvSpPr>
            <p:cNvPr id="6" name="TextBox 5"/>
            <p:cNvSpPr txBox="1"/>
            <p:nvPr/>
          </p:nvSpPr>
          <p:spPr>
            <a:xfrm>
              <a:off x="533400" y="1066800"/>
              <a:ext cx="7543800" cy="50720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square" rtlCol="0">
              <a:spAutoFit/>
              <a:sp3d extrusionH="57150">
                <a:bevelT w="82550" h="38100" prst="coolSlant"/>
              </a:sp3d>
            </a:bodyPr>
            <a:lstStyle/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Wingdings" pitchFamily="2" charset="2"/>
                <a:buChar char="Ø"/>
              </a:pPr>
              <a:r>
                <a:rPr lang="en-US" sz="2800" b="1" dirty="0" smtClean="0">
                  <a:latin typeface="Bell MT" pitchFamily="18" charset="0"/>
                </a:rPr>
                <a:t>Imitative</a:t>
              </a: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</p:txBody>
        </p:sp>
        <p:pic>
          <p:nvPicPr>
            <p:cNvPr id="7" name="Picture 6" descr="monkey see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9200" y="1831806"/>
              <a:ext cx="6172200" cy="3581400"/>
            </a:xfrm>
            <a:prstGeom prst="rect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</p:pic>
      </p:grp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114800" y="152400"/>
            <a:ext cx="4876801" cy="7694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  <a:sp3d extrusionH="57150">
              <a:bevelT w="82550" h="38100" prst="coolSlant"/>
            </a:sp3d>
          </a:bodyPr>
          <a:lstStyle/>
          <a:p>
            <a:pPr algn="ctr"/>
            <a:r>
              <a:rPr lang="en-US" sz="4400" dirty="0" smtClean="0"/>
              <a:t>Not the big idea!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0269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76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6"/>
          <p:cNvGrpSpPr/>
          <p:nvPr/>
        </p:nvGrpSpPr>
        <p:grpSpPr>
          <a:xfrm>
            <a:off x="304800" y="1061621"/>
            <a:ext cx="8610600" cy="5262979"/>
            <a:chOff x="304800" y="381000"/>
            <a:chExt cx="8610600" cy="526297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" name="TextBox 1"/>
            <p:cNvSpPr txBox="1"/>
            <p:nvPr/>
          </p:nvSpPr>
          <p:spPr>
            <a:xfrm>
              <a:off x="304800" y="381000"/>
              <a:ext cx="8610600" cy="5262979"/>
            </a:xfrm>
            <a:prstGeom prst="rect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Transmission</a:t>
              </a:r>
              <a:r>
                <a:rPr lang="en-US" dirty="0" smtClean="0"/>
                <a:t>                    </a:t>
              </a:r>
              <a:r>
                <a:rPr lang="en-US" sz="4800" dirty="0" smtClean="0"/>
                <a:t>Challenging</a:t>
              </a:r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</p:txBody>
        </p:sp>
        <p:sp>
          <p:nvSpPr>
            <p:cNvPr id="4" name="Right Arrow 3"/>
            <p:cNvSpPr/>
            <p:nvPr/>
          </p:nvSpPr>
          <p:spPr>
            <a:xfrm>
              <a:off x="3441192" y="609600"/>
              <a:ext cx="978408" cy="484632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>
              <a:off x="3505200" y="2743200"/>
              <a:ext cx="978408" cy="484632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 descr="imagesCAGF955Q.jpg"/>
          <p:cNvPicPr>
            <a:picLocks noChangeAspect="1"/>
          </p:cNvPicPr>
          <p:nvPr/>
        </p:nvPicPr>
        <p:blipFill>
          <a:blip r:embed="rId4" cstate="print">
            <a:grayscl/>
            <a:lum bright="4000" contrast="2000"/>
          </a:blip>
          <a:stretch>
            <a:fillRect/>
          </a:stretch>
        </p:blipFill>
        <p:spPr>
          <a:xfrm>
            <a:off x="533400" y="2057400"/>
            <a:ext cx="2590800" cy="3429000"/>
          </a:xfrm>
          <a:prstGeom prst="rect">
            <a:avLst/>
          </a:prstGeom>
          <a:ln w="57150"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2" name="Picture 11" descr="imagesCAZ9X5TX.jpg"/>
          <p:cNvPicPr>
            <a:picLocks noChangeAspect="1"/>
          </p:cNvPicPr>
          <p:nvPr/>
        </p:nvPicPr>
        <p:blipFill>
          <a:blip r:embed="rId5" cstate="print">
            <a:lum bright="14000" contrast="-4000"/>
          </a:blip>
          <a:stretch>
            <a:fillRect/>
          </a:stretch>
        </p:blipFill>
        <p:spPr>
          <a:xfrm>
            <a:off x="4572000" y="2286000"/>
            <a:ext cx="4038600" cy="2819400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438400" y="228601"/>
            <a:ext cx="4419600" cy="838199"/>
          </a:xfrm>
          <a:prstGeom prst="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The big idea!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391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~09801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9.13.11 Mathematics Curriculum Supervisors Update Webinar</Template>
  <TotalTime>9716</TotalTime>
  <Words>2342</Words>
  <Application>Microsoft Office PowerPoint</Application>
  <PresentationFormat>On-screen Show (4:3)</PresentationFormat>
  <Paragraphs>388</Paragraphs>
  <Slides>49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~0980123</vt:lpstr>
      <vt:lpstr>CCGPS Mathematics Unit-by-Unit Grade Level Webinar Analytic Geometry Unit 6: Modeling Geometry October 22, 2013</vt:lpstr>
      <vt:lpstr>CCGPS Mathematics Unit-by-Unit Grade Level Webinar Analytic Geometry Unit 6: Modeling Geometry October 22, 2013</vt:lpstr>
      <vt:lpstr>Welcome!</vt:lpstr>
      <vt:lpstr>Wiki/Email Questions</vt:lpstr>
      <vt:lpstr>Activate your Brain </vt:lpstr>
      <vt:lpstr>What’s the big idea?</vt:lpstr>
      <vt:lpstr>What’s the big idea?</vt:lpstr>
      <vt:lpstr>PowerPoint Presentation</vt:lpstr>
      <vt:lpstr>PowerPoint Presentation</vt:lpstr>
      <vt:lpstr>PowerPoint Presentation</vt:lpstr>
      <vt:lpstr>PowerPoint Presentation</vt:lpstr>
      <vt:lpstr>Coherence and Focus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Activate your Brain </vt:lpstr>
      <vt:lpstr>Activate your Brain </vt:lpstr>
      <vt:lpstr>Activate your Brain </vt:lpstr>
      <vt:lpstr>Activate your Brain </vt:lpstr>
      <vt:lpstr>Analytic Geometry EOCT Released Items</vt:lpstr>
      <vt:lpstr>Analytic Geometry EOCT Released Items</vt:lpstr>
      <vt:lpstr>Analytic Geometry Released Item #15 </vt:lpstr>
      <vt:lpstr>Data on AG Released Item #15 </vt:lpstr>
      <vt:lpstr>Unit 6 Frameworks</vt:lpstr>
      <vt:lpstr>EOCT Student Study Guide</vt:lpstr>
      <vt:lpstr>EOCT Student Study Guide</vt:lpstr>
      <vt:lpstr>Resource List</vt:lpstr>
      <vt:lpstr>Resources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  <vt:lpstr>Feedback</vt:lpstr>
      <vt:lpstr>Thank You!  Please visit http://ccgpsmathematics9-10.wikispaces.com/  to share your feedback, ask questions, and share your ideas and resources! Please visit https://www.georgiastandards.org/Common-Core/Pages/Math.aspx to join the 9-12 Mathematics email listserve. Follow us on Twitter  @GaDOEMath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</dc:title>
  <dc:creator>James Pratt</dc:creator>
  <cp:lastModifiedBy>GaDOE</cp:lastModifiedBy>
  <cp:revision>885</cp:revision>
  <dcterms:created xsi:type="dcterms:W3CDTF">2012-04-02T19:02:51Z</dcterms:created>
  <dcterms:modified xsi:type="dcterms:W3CDTF">2013-10-21T19:42:57Z</dcterms:modified>
</cp:coreProperties>
</file>